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2" r:id="rId4"/>
    <p:sldId id="263" r:id="rId5"/>
    <p:sldId id="264" r:id="rId6"/>
    <p:sldId id="257" r:id="rId7"/>
    <p:sldId id="261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91" r:id="rId16"/>
    <p:sldId id="273" r:id="rId17"/>
    <p:sldId id="274" r:id="rId18"/>
    <p:sldId id="290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</p:sldIdLst>
  <p:sldSz cx="9144000" cy="6858000" type="screen4x3"/>
  <p:notesSz cx="6811963" cy="9942513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BFB0D6"/>
    <a:srgbClr val="EADCF4"/>
    <a:srgbClr val="F4DAFE"/>
    <a:srgbClr val="E7EAFF"/>
    <a:srgbClr val="A6B8E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660"/>
  </p:normalViewPr>
  <p:slideViewPr>
    <p:cSldViewPr>
      <p:cViewPr>
        <p:scale>
          <a:sx n="113" d="100"/>
          <a:sy n="113" d="100"/>
        </p:scale>
        <p:origin x="-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64129483814524"/>
          <c:y val="1.63075314864005E-2"/>
          <c:w val="0.86235870516185475"/>
          <c:h val="0.75125638397080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2022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84.2</c:v>
                </c:pt>
                <c:pt idx="1">
                  <c:v>9.1</c:v>
                </c:pt>
                <c:pt idx="2">
                  <c:v>134.5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2023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86.8</c:v>
                </c:pt>
                <c:pt idx="1">
                  <c:v>7.8</c:v>
                </c:pt>
                <c:pt idx="2">
                  <c:v>68.2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799296"/>
        <c:axId val="175805184"/>
      </c:barChart>
      <c:catAx>
        <c:axId val="175799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805184"/>
        <c:crosses val="autoZero"/>
        <c:auto val="1"/>
        <c:lblAlgn val="ctr"/>
        <c:lblOffset val="100"/>
        <c:noMultiLvlLbl val="0"/>
      </c:catAx>
      <c:valAx>
        <c:axId val="175805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5799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761832895888014"/>
          <c:y val="0.84975514257079265"/>
          <c:w val="0.56476312335958001"/>
          <c:h val="0.1306829617428878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Лист2!$B$8</c:f>
              <c:strCache>
                <c:ptCount val="1"/>
                <c:pt idx="0">
                  <c:v>проект 2017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A86ED4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cat>
            <c:strRef>
              <c:f>Лист2!$A$9:$A$13</c:f>
              <c:strCache>
                <c:ptCount val="5"/>
                <c:pt idx="0">
                  <c:v>Земельный налог с организаций</c:v>
                </c:pt>
                <c:pt idx="1">
                  <c:v>Земельный налог с физ. лиц</c:v>
                </c:pt>
                <c:pt idx="2">
                  <c:v>Налог на имущество физ. лиц</c:v>
                </c:pt>
                <c:pt idx="3">
                  <c:v>Акцизы</c:v>
                </c:pt>
                <c:pt idx="4">
                  <c:v>Налог на доходы физ. лиц</c:v>
                </c:pt>
              </c:strCache>
            </c:strRef>
          </c:cat>
          <c:val>
            <c:numRef>
              <c:f>Лист2!$B$9:$B$13</c:f>
              <c:numCache>
                <c:formatCode>General</c:formatCode>
                <c:ptCount val="5"/>
                <c:pt idx="0">
                  <c:v>28.99</c:v>
                </c:pt>
                <c:pt idx="1">
                  <c:v>11.64</c:v>
                </c:pt>
                <c:pt idx="2">
                  <c:v>6.45</c:v>
                </c:pt>
                <c:pt idx="3">
                  <c:v>7.2</c:v>
                </c:pt>
                <c:pt idx="4">
                  <c:v>45.72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144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33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B5C0C-912E-40E3-BEF7-A89CA96578B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2F3E0-7F09-496B-876A-1A808CA634F7}">
      <dgm:prSet phldrT="[Текст]"/>
      <dgm:spPr>
        <a:gradFill rotWithShape="0">
          <a:gsLst>
            <a:gs pos="0">
              <a:srgbClr val="E7EAFF"/>
            </a:gs>
            <a:gs pos="50000">
              <a:srgbClr val="A6B8E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i="1" u="none" dirty="0" smtClean="0">
              <a:solidFill>
                <a:schemeClr val="tx1"/>
              </a:solidFill>
            </a:rPr>
            <a:t>Бюджет</a:t>
          </a:r>
          <a:r>
            <a:rPr lang="ru-RU" dirty="0" smtClean="0">
              <a:solidFill>
                <a:schemeClr val="tx1"/>
              </a:solidFill>
            </a:rPr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</a:t>
          </a:r>
          <a:r>
            <a:rPr lang="ru-RU" dirty="0" smtClean="0">
              <a:solidFill>
                <a:srgbClr val="7030A0"/>
              </a:solidFill>
            </a:rPr>
            <a:t>равления </a:t>
          </a:r>
          <a:endParaRPr lang="ru-RU" dirty="0">
            <a:solidFill>
              <a:srgbClr val="7030A0"/>
            </a:solidFill>
          </a:endParaRPr>
        </a:p>
      </dgm:t>
    </dgm:pt>
    <dgm:pt modelId="{FA65C39B-851A-4D65-9A6D-5DFAA5E27B04}" type="parTrans" cxnId="{15856D94-6BF5-43F5-8DA1-A3605DC738E6}">
      <dgm:prSet/>
      <dgm:spPr/>
      <dgm:t>
        <a:bodyPr/>
        <a:lstStyle/>
        <a:p>
          <a:endParaRPr lang="ru-RU"/>
        </a:p>
      </dgm:t>
    </dgm:pt>
    <dgm:pt modelId="{2542007B-DCD0-4DB1-B337-EE553A274BD0}" type="sibTrans" cxnId="{15856D94-6BF5-43F5-8DA1-A3605DC738E6}">
      <dgm:prSet/>
      <dgm:spPr/>
      <dgm:t>
        <a:bodyPr/>
        <a:lstStyle/>
        <a:p>
          <a:endParaRPr lang="ru-RU"/>
        </a:p>
      </dgm:t>
    </dgm:pt>
    <dgm:pt modelId="{43CB736D-B63E-4566-A1E0-371A8BBA1A5F}">
      <dgm:prSet phldrT="[Текст]" custT="1"/>
      <dgm:spPr>
        <a:gradFill rotWithShape="0">
          <a:gsLst>
            <a:gs pos="0">
              <a:srgbClr val="E7EAFF"/>
            </a:gs>
            <a:gs pos="50000">
              <a:srgbClr val="A6B8E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</a:rPr>
            <a:t>Доходы бюджета </a:t>
          </a:r>
          <a:r>
            <a:rPr lang="ru-RU" sz="1800" dirty="0" smtClean="0">
              <a:solidFill>
                <a:schemeClr val="tx1"/>
              </a:solidFill>
            </a:rPr>
            <a:t>- поступающие в бюджет денежные средства  </a:t>
          </a:r>
          <a:endParaRPr lang="ru-RU" sz="1800" dirty="0">
            <a:solidFill>
              <a:schemeClr val="tx1"/>
            </a:solidFill>
          </a:endParaRPr>
        </a:p>
      </dgm:t>
    </dgm:pt>
    <dgm:pt modelId="{19127989-2CB7-4B87-94D8-4B092036F74F}" type="parTrans" cxnId="{122E473E-A946-400C-8AE4-2E99225DCA4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8D471DD8-4D2C-4B12-B8A3-27B5586171C3}" type="sibTrans" cxnId="{122E473E-A946-400C-8AE4-2E99225DCA46}">
      <dgm:prSet/>
      <dgm:spPr/>
      <dgm:t>
        <a:bodyPr/>
        <a:lstStyle/>
        <a:p>
          <a:endParaRPr lang="ru-RU"/>
        </a:p>
      </dgm:t>
    </dgm:pt>
    <dgm:pt modelId="{95D3171F-E65C-4AF6-9523-0144B2D52AFC}">
      <dgm:prSet phldrT="[Текст]" custT="1"/>
      <dgm:spPr>
        <a:gradFill rotWithShape="0">
          <a:gsLst>
            <a:gs pos="0">
              <a:srgbClr val="E7EAFF"/>
            </a:gs>
            <a:gs pos="50000">
              <a:srgbClr val="A6B8E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</a:rPr>
            <a:t>Расходы бюджета </a:t>
          </a:r>
          <a:r>
            <a:rPr lang="ru-RU" sz="1800" dirty="0" smtClean="0">
              <a:solidFill>
                <a:schemeClr val="tx1"/>
              </a:solidFill>
            </a:rPr>
            <a:t>- выплачиваемые из бюджета денежные средства  </a:t>
          </a:r>
          <a:endParaRPr lang="ru-RU" sz="1800" dirty="0">
            <a:solidFill>
              <a:schemeClr val="tx1"/>
            </a:solidFill>
          </a:endParaRPr>
        </a:p>
      </dgm:t>
    </dgm:pt>
    <dgm:pt modelId="{6D626844-395C-4E4B-A693-1399C4BC54F6}" type="parTrans" cxnId="{6A1A019E-E901-4B1E-B16F-739543563AE1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FC94290-713E-441D-BF01-C6C94845323B}" type="sibTrans" cxnId="{6A1A019E-E901-4B1E-B16F-739543563AE1}">
      <dgm:prSet/>
      <dgm:spPr/>
      <dgm:t>
        <a:bodyPr/>
        <a:lstStyle/>
        <a:p>
          <a:endParaRPr lang="ru-RU"/>
        </a:p>
      </dgm:t>
    </dgm:pt>
    <dgm:pt modelId="{0792BA17-22C8-420C-A480-FC013AD75DA9}" type="pres">
      <dgm:prSet presAssocID="{B6BB5C0C-912E-40E3-BEF7-A89CA96578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443134-3816-4A84-B128-22B02FC5A121}" type="pres">
      <dgm:prSet presAssocID="{89A2F3E0-7F09-496B-876A-1A808CA634F7}" presName="root" presStyleCnt="0"/>
      <dgm:spPr/>
    </dgm:pt>
    <dgm:pt modelId="{46258B8F-B43E-4FB0-814F-0FC9207208CE}" type="pres">
      <dgm:prSet presAssocID="{89A2F3E0-7F09-496B-876A-1A808CA634F7}" presName="rootComposite" presStyleCnt="0"/>
      <dgm:spPr/>
    </dgm:pt>
    <dgm:pt modelId="{138184E3-4603-46E9-88E2-A9B247B780B2}" type="pres">
      <dgm:prSet presAssocID="{89A2F3E0-7F09-496B-876A-1A808CA634F7}" presName="rootText" presStyleLbl="node1" presStyleIdx="0" presStyleCnt="1" custScaleX="587052"/>
      <dgm:spPr/>
      <dgm:t>
        <a:bodyPr/>
        <a:lstStyle/>
        <a:p>
          <a:endParaRPr lang="ru-RU"/>
        </a:p>
      </dgm:t>
    </dgm:pt>
    <dgm:pt modelId="{2B6E6D69-988B-4156-B4CC-9D06D59DABA1}" type="pres">
      <dgm:prSet presAssocID="{89A2F3E0-7F09-496B-876A-1A808CA634F7}" presName="rootConnector" presStyleLbl="node1" presStyleIdx="0" presStyleCnt="1"/>
      <dgm:spPr/>
      <dgm:t>
        <a:bodyPr/>
        <a:lstStyle/>
        <a:p>
          <a:endParaRPr lang="ru-RU"/>
        </a:p>
      </dgm:t>
    </dgm:pt>
    <dgm:pt modelId="{B752F7BA-0FB5-4805-9986-CF98DFF2C750}" type="pres">
      <dgm:prSet presAssocID="{89A2F3E0-7F09-496B-876A-1A808CA634F7}" presName="childShape" presStyleCnt="0"/>
      <dgm:spPr/>
    </dgm:pt>
    <dgm:pt modelId="{894A5B7A-D51D-463B-AD83-A9B289FC31CC}" type="pres">
      <dgm:prSet presAssocID="{19127989-2CB7-4B87-94D8-4B092036F74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8841CCE-572D-4291-9A22-CCFC30A3D741}" type="pres">
      <dgm:prSet presAssocID="{43CB736D-B63E-4566-A1E0-371A8BBA1A5F}" presName="childText" presStyleLbl="bgAcc1" presStyleIdx="0" presStyleCnt="2" custScaleX="58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C5686-6F07-4A32-84D3-13CD177048DF}" type="pres">
      <dgm:prSet presAssocID="{6D626844-395C-4E4B-A693-1399C4BC54F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58438EA-A17F-4FC6-9BBE-3DEF7BFF106F}" type="pres">
      <dgm:prSet presAssocID="{95D3171F-E65C-4AF6-9523-0144B2D52AFC}" presName="childText" presStyleLbl="bgAcc1" presStyleIdx="1" presStyleCnt="2" custScaleX="58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4347C-5AA6-4757-B9E1-8AD5795E9471}" type="presOf" srcId="{43CB736D-B63E-4566-A1E0-371A8BBA1A5F}" destId="{88841CCE-572D-4291-9A22-CCFC30A3D741}" srcOrd="0" destOrd="0" presId="urn:microsoft.com/office/officeart/2005/8/layout/hierarchy3"/>
    <dgm:cxn modelId="{E3E33E33-DBC2-466A-B279-256E694A5436}" type="presOf" srcId="{B6BB5C0C-912E-40E3-BEF7-A89CA96578BC}" destId="{0792BA17-22C8-420C-A480-FC013AD75DA9}" srcOrd="0" destOrd="0" presId="urn:microsoft.com/office/officeart/2005/8/layout/hierarchy3"/>
    <dgm:cxn modelId="{15856D94-6BF5-43F5-8DA1-A3605DC738E6}" srcId="{B6BB5C0C-912E-40E3-BEF7-A89CA96578BC}" destId="{89A2F3E0-7F09-496B-876A-1A808CA634F7}" srcOrd="0" destOrd="0" parTransId="{FA65C39B-851A-4D65-9A6D-5DFAA5E27B04}" sibTransId="{2542007B-DCD0-4DB1-B337-EE553A274BD0}"/>
    <dgm:cxn modelId="{394FCC42-0686-4F21-9AFC-27238D0B0461}" type="presOf" srcId="{89A2F3E0-7F09-496B-876A-1A808CA634F7}" destId="{2B6E6D69-988B-4156-B4CC-9D06D59DABA1}" srcOrd="1" destOrd="0" presId="urn:microsoft.com/office/officeart/2005/8/layout/hierarchy3"/>
    <dgm:cxn modelId="{633F913A-92E0-468E-8911-DCE4EBF2ED77}" type="presOf" srcId="{6D626844-395C-4E4B-A693-1399C4BC54F6}" destId="{712C5686-6F07-4A32-84D3-13CD177048DF}" srcOrd="0" destOrd="0" presId="urn:microsoft.com/office/officeart/2005/8/layout/hierarchy3"/>
    <dgm:cxn modelId="{759275D3-426D-4FEA-B43A-65DB63DBB310}" type="presOf" srcId="{19127989-2CB7-4B87-94D8-4B092036F74F}" destId="{894A5B7A-D51D-463B-AD83-A9B289FC31CC}" srcOrd="0" destOrd="0" presId="urn:microsoft.com/office/officeart/2005/8/layout/hierarchy3"/>
    <dgm:cxn modelId="{E6FEDD99-DE40-4F09-AE61-8E98E432E5DC}" type="presOf" srcId="{95D3171F-E65C-4AF6-9523-0144B2D52AFC}" destId="{058438EA-A17F-4FC6-9BBE-3DEF7BFF106F}" srcOrd="0" destOrd="0" presId="urn:microsoft.com/office/officeart/2005/8/layout/hierarchy3"/>
    <dgm:cxn modelId="{6A1A019E-E901-4B1E-B16F-739543563AE1}" srcId="{89A2F3E0-7F09-496B-876A-1A808CA634F7}" destId="{95D3171F-E65C-4AF6-9523-0144B2D52AFC}" srcOrd="1" destOrd="0" parTransId="{6D626844-395C-4E4B-A693-1399C4BC54F6}" sibTransId="{5FC94290-713E-441D-BF01-C6C94845323B}"/>
    <dgm:cxn modelId="{7584D0F1-A2A4-45D5-A03A-1119BDEFCE09}" type="presOf" srcId="{89A2F3E0-7F09-496B-876A-1A808CA634F7}" destId="{138184E3-4603-46E9-88E2-A9B247B780B2}" srcOrd="0" destOrd="0" presId="urn:microsoft.com/office/officeart/2005/8/layout/hierarchy3"/>
    <dgm:cxn modelId="{122E473E-A946-400C-8AE4-2E99225DCA46}" srcId="{89A2F3E0-7F09-496B-876A-1A808CA634F7}" destId="{43CB736D-B63E-4566-A1E0-371A8BBA1A5F}" srcOrd="0" destOrd="0" parTransId="{19127989-2CB7-4B87-94D8-4B092036F74F}" sibTransId="{8D471DD8-4D2C-4B12-B8A3-27B5586171C3}"/>
    <dgm:cxn modelId="{801B8875-50CD-430F-91BA-7AD78545E542}" type="presParOf" srcId="{0792BA17-22C8-420C-A480-FC013AD75DA9}" destId="{0E443134-3816-4A84-B128-22B02FC5A121}" srcOrd="0" destOrd="0" presId="urn:microsoft.com/office/officeart/2005/8/layout/hierarchy3"/>
    <dgm:cxn modelId="{418CDEF9-D252-42F5-94F5-63F44C4BF2C5}" type="presParOf" srcId="{0E443134-3816-4A84-B128-22B02FC5A121}" destId="{46258B8F-B43E-4FB0-814F-0FC9207208CE}" srcOrd="0" destOrd="0" presId="urn:microsoft.com/office/officeart/2005/8/layout/hierarchy3"/>
    <dgm:cxn modelId="{F4CB83E5-DB2C-48FA-A48B-B8A1CB3F3AC0}" type="presParOf" srcId="{46258B8F-B43E-4FB0-814F-0FC9207208CE}" destId="{138184E3-4603-46E9-88E2-A9B247B780B2}" srcOrd="0" destOrd="0" presId="urn:microsoft.com/office/officeart/2005/8/layout/hierarchy3"/>
    <dgm:cxn modelId="{420399AD-B5E9-44DA-986A-5323635F20FD}" type="presParOf" srcId="{46258B8F-B43E-4FB0-814F-0FC9207208CE}" destId="{2B6E6D69-988B-4156-B4CC-9D06D59DABA1}" srcOrd="1" destOrd="0" presId="urn:microsoft.com/office/officeart/2005/8/layout/hierarchy3"/>
    <dgm:cxn modelId="{DBF71763-A462-47E8-93EA-B7D8AD611CCB}" type="presParOf" srcId="{0E443134-3816-4A84-B128-22B02FC5A121}" destId="{B752F7BA-0FB5-4805-9986-CF98DFF2C750}" srcOrd="1" destOrd="0" presId="urn:microsoft.com/office/officeart/2005/8/layout/hierarchy3"/>
    <dgm:cxn modelId="{72EF9769-5CCF-4035-9B8B-704DEFA0C7D3}" type="presParOf" srcId="{B752F7BA-0FB5-4805-9986-CF98DFF2C750}" destId="{894A5B7A-D51D-463B-AD83-A9B289FC31CC}" srcOrd="0" destOrd="0" presId="urn:microsoft.com/office/officeart/2005/8/layout/hierarchy3"/>
    <dgm:cxn modelId="{7F1D587D-9B97-43CE-907F-05E966DF0C09}" type="presParOf" srcId="{B752F7BA-0FB5-4805-9986-CF98DFF2C750}" destId="{88841CCE-572D-4291-9A22-CCFC30A3D741}" srcOrd="1" destOrd="0" presId="urn:microsoft.com/office/officeart/2005/8/layout/hierarchy3"/>
    <dgm:cxn modelId="{DDFBC294-A165-4CAC-8BE1-0614A6887C38}" type="presParOf" srcId="{B752F7BA-0FB5-4805-9986-CF98DFF2C750}" destId="{712C5686-6F07-4A32-84D3-13CD177048DF}" srcOrd="2" destOrd="0" presId="urn:microsoft.com/office/officeart/2005/8/layout/hierarchy3"/>
    <dgm:cxn modelId="{0CDD0822-BB56-4E02-B1FE-11ACD08338F9}" type="presParOf" srcId="{B752F7BA-0FB5-4805-9986-CF98DFF2C750}" destId="{058438EA-A17F-4FC6-9BBE-3DEF7BFF106F}" srcOrd="3" destOrd="0" presId="urn:microsoft.com/office/officeart/2005/8/layout/hierarchy3"/>
  </dgm:cxnLst>
  <dgm:bg>
    <a:gradFill>
      <a:gsLst>
        <a:gs pos="0">
          <a:srgbClr val="E7EAFF"/>
        </a:gs>
        <a:gs pos="50000">
          <a:srgbClr val="A6B8E0"/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84E3-4603-46E9-88E2-A9B247B780B2}">
      <dsp:nvSpPr>
        <dsp:cNvPr id="0" name=""/>
        <dsp:cNvSpPr/>
      </dsp:nvSpPr>
      <dsp:spPr>
        <a:xfrm>
          <a:off x="209227" y="769"/>
          <a:ext cx="8503741" cy="7242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7EAFF"/>
            </a:gs>
            <a:gs pos="50000">
              <a:srgbClr val="A6B8E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none" kern="1200" dirty="0" smtClean="0">
              <a:solidFill>
                <a:schemeClr val="tx1"/>
              </a:solidFill>
            </a:rPr>
            <a:t>Бюджет</a:t>
          </a:r>
          <a:r>
            <a:rPr lang="ru-RU" sz="1700" kern="1200" dirty="0" smtClean="0">
              <a:solidFill>
                <a:schemeClr val="tx1"/>
              </a:solidFill>
            </a:rPr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</a:t>
          </a:r>
          <a:r>
            <a:rPr lang="ru-RU" sz="1700" kern="1200" dirty="0" smtClean="0">
              <a:solidFill>
                <a:srgbClr val="7030A0"/>
              </a:solidFill>
            </a:rPr>
            <a:t>равления 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230440" y="21982"/>
        <a:ext cx="8461315" cy="681848"/>
      </dsp:txXfrm>
    </dsp:sp>
    <dsp:sp modelId="{894A5B7A-D51D-463B-AD83-A9B289FC31CC}">
      <dsp:nvSpPr>
        <dsp:cNvPr id="0" name=""/>
        <dsp:cNvSpPr/>
      </dsp:nvSpPr>
      <dsp:spPr>
        <a:xfrm>
          <a:off x="1059601" y="725044"/>
          <a:ext cx="850374" cy="543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206"/>
              </a:lnTo>
              <a:lnTo>
                <a:pt x="850374" y="543206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41CCE-572D-4291-9A22-CCFC30A3D741}">
      <dsp:nvSpPr>
        <dsp:cNvPr id="0" name=""/>
        <dsp:cNvSpPr/>
      </dsp:nvSpPr>
      <dsp:spPr>
        <a:xfrm>
          <a:off x="1909975" y="906113"/>
          <a:ext cx="6802992" cy="7242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7EAFF"/>
            </a:gs>
            <a:gs pos="50000">
              <a:srgbClr val="A6B8E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Доходы бюджета </a:t>
          </a:r>
          <a:r>
            <a:rPr lang="ru-RU" sz="1800" kern="1200" dirty="0" smtClean="0">
              <a:solidFill>
                <a:schemeClr val="tx1"/>
              </a:solidFill>
            </a:rPr>
            <a:t>- поступающие в бюджет денежные средства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31188" y="927326"/>
        <a:ext cx="6760566" cy="681848"/>
      </dsp:txXfrm>
    </dsp:sp>
    <dsp:sp modelId="{712C5686-6F07-4A32-84D3-13CD177048DF}">
      <dsp:nvSpPr>
        <dsp:cNvPr id="0" name=""/>
        <dsp:cNvSpPr/>
      </dsp:nvSpPr>
      <dsp:spPr>
        <a:xfrm>
          <a:off x="1059601" y="725044"/>
          <a:ext cx="850374" cy="144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549"/>
              </a:lnTo>
              <a:lnTo>
                <a:pt x="850374" y="1448549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438EA-A17F-4FC6-9BBE-3DEF7BFF106F}">
      <dsp:nvSpPr>
        <dsp:cNvPr id="0" name=""/>
        <dsp:cNvSpPr/>
      </dsp:nvSpPr>
      <dsp:spPr>
        <a:xfrm>
          <a:off x="1909975" y="1811457"/>
          <a:ext cx="6782064" cy="7242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7EAFF"/>
            </a:gs>
            <a:gs pos="50000">
              <a:srgbClr val="A6B8E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Расходы бюджета </a:t>
          </a:r>
          <a:r>
            <a:rPr lang="ru-RU" sz="1800" kern="1200" dirty="0" smtClean="0">
              <a:solidFill>
                <a:schemeClr val="tx1"/>
              </a:solidFill>
            </a:rPr>
            <a:t>- выплачиваемые из бюджета денежные средства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31188" y="1832670"/>
        <a:ext cx="6739638" cy="68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84F63-E9D4-4DE4-BE3C-105B394FAD1A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01458-E519-4F1B-80BB-A930BCA766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95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1458-E519-4F1B-80BB-A930BCA7660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29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1458-E519-4F1B-80BB-A930BCA7660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4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1458-E519-4F1B-80BB-A930BCA7660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9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49C24-4855-4970-9EFF-5BDD2BB29964}" type="slidenum">
              <a:rPr lang="ru-RU" altLang="ru-RU" smtClean="0"/>
              <a:pPr eaLnBrk="1" hangingPunct="1"/>
              <a:t>27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9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9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4.xls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348880"/>
            <a:ext cx="7128792" cy="3528392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  бюджета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 городского поселения Дятьковского муниципального района Брянской области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2023год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19256" cy="12099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Дятьковского городского поселения </a:t>
            </a:r>
            <a:b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 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490324"/>
              </p:ext>
            </p:extLst>
          </p:nvPr>
        </p:nvGraphicFramePr>
        <p:xfrm>
          <a:off x="35494" y="1535958"/>
          <a:ext cx="9073011" cy="480699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80764"/>
                <a:gridCol w="1102987"/>
                <a:gridCol w="896420"/>
                <a:gridCol w="896420"/>
                <a:gridCol w="896420"/>
              </a:tblGrid>
              <a:tr h="44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</a:rPr>
                        <a:t>Наименование дохода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 (оценка)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2023 год (проект)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2024год (проект)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2025 год (проект)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</a:tr>
              <a:tr h="316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 smtClean="0"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 baseline="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93300,9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94631,7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97890,5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101771,6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622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</a:rPr>
                        <a:t>Налог на доходы физических лиц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38583,8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41310,8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44567,1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47857,3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0193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 smtClean="0">
                          <a:effectLst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5885,7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5365,6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5495,4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5748,8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71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</a:rPr>
                        <a:t>Налог на имущество физических лиц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18513,0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18698,0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18885,0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19074,0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71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</a:rPr>
                        <a:t>Земельный налог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21240,5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21458,0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21673,0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21890,0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7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 smtClean="0">
                          <a:effectLst/>
                        </a:rPr>
                        <a:t>Доходы от использования имущества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6830,2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6870,1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6805,1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6740,4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9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</a:rPr>
                        <a:t>Доходы от 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продажи имущества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4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15,5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4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 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411,8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8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</a:rPr>
                        <a:t>Безвозмездные 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поступления всего</a:t>
                      </a:r>
                      <a:endParaRPr lang="ru-RU" sz="1600" b="1" i="0" u="none" strike="noStrike" baseline="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134484,1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68249,6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49033,2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11865,6</a:t>
                      </a:r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4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</a:rPr>
                        <a:t>Всего доходов</a:t>
                      </a:r>
                      <a:endParaRPr lang="ru-RU" sz="1600" b="1" i="0" u="none" strike="noStrike" baseline="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227785,0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162881,3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146923,7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113637,2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395288" y="115888"/>
            <a:ext cx="82915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 роста основных доходных источников бюджета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 городского поселения           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6572250" y="1700212"/>
            <a:ext cx="1512888" cy="5157787"/>
          </a:xfrm>
          <a:prstGeom prst="upArrow">
            <a:avLst>
              <a:gd name="adj1" fmla="val 50000"/>
              <a:gd name="adj2" fmla="val 92240"/>
            </a:avLst>
          </a:prstGeom>
          <a:solidFill>
            <a:srgbClr val="F4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3573016"/>
            <a:ext cx="1512888" cy="2264222"/>
          </a:xfrm>
          <a:prstGeom prst="rect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107,1%</a:t>
            </a:r>
            <a:endParaRPr lang="ru-RU" sz="2800" b="1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600" dirty="0"/>
              <a:t>Налог на </a:t>
            </a:r>
            <a:r>
              <a:rPr lang="ru-RU" sz="1600" dirty="0" smtClean="0"/>
              <a:t>доходы </a:t>
            </a:r>
            <a:r>
              <a:rPr lang="ru-RU" sz="1600" dirty="0"/>
              <a:t>физических лиц</a:t>
            </a:r>
          </a:p>
        </p:txBody>
      </p:sp>
      <p:sp>
        <p:nvSpPr>
          <p:cNvPr id="18" name="Стрелка вверх 17"/>
          <p:cNvSpPr/>
          <p:nvPr/>
        </p:nvSpPr>
        <p:spPr>
          <a:xfrm>
            <a:off x="4700588" y="1700213"/>
            <a:ext cx="1512887" cy="5157786"/>
          </a:xfrm>
          <a:prstGeom prst="upArrow">
            <a:avLst>
              <a:gd name="adj1" fmla="val 50000"/>
              <a:gd name="adj2" fmla="val 9224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>
            <a:off x="2828925" y="1700213"/>
            <a:ext cx="1511300" cy="5157786"/>
          </a:xfrm>
          <a:prstGeom prst="upArrow">
            <a:avLst>
              <a:gd name="adj1" fmla="val 50000"/>
              <a:gd name="adj2" fmla="val 92240"/>
            </a:avLst>
          </a:prstGeom>
          <a:solidFill>
            <a:srgbClr val="E7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955675" y="1700213"/>
            <a:ext cx="1512888" cy="5157786"/>
          </a:xfrm>
          <a:prstGeom prst="upArrow">
            <a:avLst>
              <a:gd name="adj1" fmla="val 50000"/>
              <a:gd name="adj2" fmla="val 9224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8213" y="4079874"/>
            <a:ext cx="1511300" cy="1757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101,0%</a:t>
            </a:r>
            <a:endParaRPr lang="ru-RU" b="1" dirty="0"/>
          </a:p>
          <a:p>
            <a:pPr algn="ctr">
              <a:defRPr/>
            </a:pPr>
            <a:r>
              <a:rPr lang="ru-RU" sz="1600" dirty="0" smtClean="0"/>
              <a:t>Налог </a:t>
            </a:r>
            <a:r>
              <a:rPr lang="ru-RU" sz="1600" dirty="0"/>
              <a:t>на </a:t>
            </a:r>
            <a:r>
              <a:rPr lang="ru-RU" sz="1600" dirty="0" smtClean="0"/>
              <a:t>имущество </a:t>
            </a:r>
            <a:r>
              <a:rPr lang="ru-RU" sz="1600" dirty="0"/>
              <a:t>физических лиц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9875" y="4079875"/>
            <a:ext cx="1511300" cy="1757361"/>
          </a:xfrm>
          <a:prstGeom prst="rect">
            <a:avLst/>
          </a:prstGeom>
          <a:solidFill>
            <a:srgbClr val="BF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101,0%</a:t>
            </a:r>
            <a:endParaRPr lang="ru-RU" sz="2800" b="1" dirty="0"/>
          </a:p>
          <a:p>
            <a:pPr algn="ctr">
              <a:defRPr/>
            </a:pPr>
            <a:r>
              <a:rPr lang="ru-RU" dirty="0" smtClean="0"/>
              <a:t>Земельный </a:t>
            </a:r>
            <a:r>
              <a:rPr lang="ru-RU" dirty="0"/>
              <a:t>налог с  </a:t>
            </a:r>
            <a:r>
              <a:rPr lang="ru-RU" dirty="0" smtClean="0"/>
              <a:t>физических лиц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5675" y="4079875"/>
            <a:ext cx="1600200" cy="1757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101,0%</a:t>
            </a:r>
          </a:p>
          <a:p>
            <a:pPr algn="ctr">
              <a:defRPr/>
            </a:pPr>
            <a:r>
              <a:rPr lang="ru-RU" sz="1600" dirty="0"/>
              <a:t>Земельный налог с </a:t>
            </a:r>
            <a:r>
              <a:rPr lang="ru-RU" sz="1600" dirty="0" smtClean="0"/>
              <a:t>организаций</a:t>
            </a:r>
            <a:endParaRPr lang="ru-RU" sz="1600" dirty="0"/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2382322" y="5872163"/>
            <a:ext cx="3934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2023год</a:t>
            </a:r>
            <a:r>
              <a:rPr lang="ru-RU" alt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5872163"/>
            <a:ext cx="1475656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15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80528" y="692696"/>
            <a:ext cx="8867328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в 2022-2023 гг.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080" y="1828995"/>
            <a:ext cx="43206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млн. рублей.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7227"/>
              </p:ext>
            </p:extLst>
          </p:nvPr>
        </p:nvGraphicFramePr>
        <p:xfrm>
          <a:off x="251520" y="1700808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4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39" y="1815771"/>
            <a:ext cx="8752298" cy="4781581"/>
            <a:chOff x="267" y="1239"/>
            <a:chExt cx="4821" cy="2505"/>
          </a:xfrm>
        </p:grpSpPr>
        <p:sp>
          <p:nvSpPr>
            <p:cNvPr id="3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tint val="30196"/>
                    <a:invGamma/>
                    <a:alpha val="36000"/>
                  </a:srgbClr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rgbClr val="8BBC00"/>
                </a:gs>
                <a:gs pos="100000">
                  <a:srgbClr val="8BBC00">
                    <a:gamma/>
                    <a:shade val="3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35C9C2"/>
                </a:gs>
                <a:gs pos="100000">
                  <a:srgbClr val="35C9C2">
                    <a:gamma/>
                    <a:shade val="3137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398AC7"/>
                </a:gs>
                <a:gs pos="100000">
                  <a:srgbClr val="398AC7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rgbClr val="6D50CA"/>
                </a:gs>
                <a:gs pos="100000">
                  <a:srgbClr val="6D50CA">
                    <a:gamma/>
                    <a:shade val="3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1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1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1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1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10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rgbClr val="19426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1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rgbClr val="19426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267" y="1239"/>
              <a:ext cx="1527" cy="177"/>
            </a:xfrm>
            <a:prstGeom prst="rect">
              <a:avLst/>
            </a:prstGeom>
            <a:gradFill>
              <a:gsLst>
                <a:gs pos="0">
                  <a:srgbClr val="BFB0D6"/>
                </a:gs>
                <a:gs pos="100000">
                  <a:srgbClr val="A6B8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195263" y="188913"/>
            <a:ext cx="842645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поступлений в бюджет Дятьковского городского поселения на 2023 год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blackWhite">
          <a:xfrm>
            <a:off x="6520478" y="5863701"/>
            <a:ext cx="2623521" cy="994299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545550"/>
            <a:ext cx="2664296" cy="46166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A6B8E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86,8   млн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97577" y="2153631"/>
            <a:ext cx="1325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41,3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60519" y="4833607"/>
            <a:ext cx="130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14,7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96712" y="2316747"/>
            <a:ext cx="111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</a:t>
            </a:r>
            <a:endPara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18,7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36516" y="5427161"/>
            <a:ext cx="1068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 с физических лиц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6,8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11572" y="3753352"/>
            <a:ext cx="1138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Акцизы по подакцизным товарам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5,3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7325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blackWhite">
          <a:xfrm>
            <a:off x="7020272" y="6309320"/>
            <a:ext cx="2123727" cy="54868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457200"/>
            <a:ext cx="8229600" cy="811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 городского поселения на 2022 - 2023 годы 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181577"/>
              </p:ext>
            </p:extLst>
          </p:nvPr>
        </p:nvGraphicFramePr>
        <p:xfrm>
          <a:off x="330200" y="1628775"/>
          <a:ext cx="371792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" name="Лист" r:id="rId3" imgW="4295792" imgH="4724417" progId="Excel.Sheet.8">
                  <p:embed/>
                </p:oleObj>
              </mc:Choice>
              <mc:Fallback>
                <p:oleObj name="Лист" r:id="rId3" imgW="4295792" imgH="4724417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628775"/>
                        <a:ext cx="3717925" cy="42322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E7EAFF"/>
                          </a:gs>
                          <a:gs pos="100000">
                            <a:srgbClr val="EADCF4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77364"/>
              </p:ext>
            </p:extLst>
          </p:nvPr>
        </p:nvGraphicFramePr>
        <p:xfrm>
          <a:off x="4603750" y="1700213"/>
          <a:ext cx="4125913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" name="Лист" r:id="rId5" imgW="4267200" imgH="4391011" progId="Excel.Sheet.8">
                  <p:embed/>
                </p:oleObj>
              </mc:Choice>
              <mc:Fallback>
                <p:oleObj name="Лист" r:id="rId5" imgW="4267200" imgH="4391011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1700213"/>
                        <a:ext cx="4125913" cy="41417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E7EAFF"/>
                          </a:gs>
                          <a:gs pos="100000">
                            <a:srgbClr val="EADCF4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717367"/>
              </p:ext>
            </p:extLst>
          </p:nvPr>
        </p:nvGraphicFramePr>
        <p:xfrm>
          <a:off x="230312" y="5916016"/>
          <a:ext cx="8683376" cy="78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01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57200" y="457200"/>
            <a:ext cx="822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 городского поселения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67924"/>
              </p:ext>
            </p:extLst>
          </p:nvPr>
        </p:nvGraphicFramePr>
        <p:xfrm>
          <a:off x="899592" y="1758133"/>
          <a:ext cx="3672408" cy="367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Лист" r:id="rId4" imgW="2743200" imgH="3629096" progId="Excel.Sheet.8">
                  <p:embed/>
                </p:oleObj>
              </mc:Choice>
              <mc:Fallback>
                <p:oleObj name="Лист" r:id="rId4" imgW="2743200" imgH="362909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58133"/>
                        <a:ext cx="3672408" cy="367818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E7EAFF"/>
                          </a:gs>
                          <a:gs pos="100000">
                            <a:srgbClr val="EADCF4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89348"/>
              </p:ext>
            </p:extLst>
          </p:nvPr>
        </p:nvGraphicFramePr>
        <p:xfrm>
          <a:off x="4716015" y="1776152"/>
          <a:ext cx="4204147" cy="366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Лист" r:id="rId6" imgW="4533967" imgH="3971958" progId="Excel.Sheet.8">
                  <p:embed/>
                </p:oleObj>
              </mc:Choice>
              <mc:Fallback>
                <p:oleObj name="Лист" r:id="rId6" imgW="4533967" imgH="39719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5" y="1776152"/>
                        <a:ext cx="4204147" cy="36601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E7EAFF"/>
                          </a:gs>
                          <a:gs pos="100000">
                            <a:srgbClr val="EADCF4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231900" y="5543092"/>
            <a:ext cx="231775" cy="23177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1231900" y="5933509"/>
            <a:ext cx="231775" cy="23177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231899" y="6333458"/>
            <a:ext cx="231775" cy="231775"/>
          </a:xfrm>
          <a:prstGeom prst="rect">
            <a:avLst/>
          </a:prstGeom>
          <a:solidFill>
            <a:srgbClr val="FDA02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4458" y="5436313"/>
            <a:ext cx="4071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4324" y="5803523"/>
            <a:ext cx="7042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948264" y="6207125"/>
            <a:ext cx="2195735" cy="650875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4325" y="6226679"/>
            <a:ext cx="2839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6601" y="188640"/>
            <a:ext cx="8153400" cy="10525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Дятьковского городского поселения на 2023 год и на плановый период 2024 и 2025</a:t>
            </a:r>
          </a:p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56217"/>
              </p:ext>
            </p:extLst>
          </p:nvPr>
        </p:nvGraphicFramePr>
        <p:xfrm>
          <a:off x="35496" y="1481647"/>
          <a:ext cx="9073007" cy="5376352"/>
        </p:xfrm>
        <a:graphic>
          <a:graphicData uri="http://schemas.openxmlformats.org/drawingml/2006/table">
            <a:tbl>
              <a:tblPr firstRow="1" bandRow="1"/>
              <a:tblGrid>
                <a:gridCol w="3944705"/>
                <a:gridCol w="1262333"/>
                <a:gridCol w="958636"/>
                <a:gridCol w="866014"/>
                <a:gridCol w="937878"/>
                <a:gridCol w="1103441"/>
              </a:tblGrid>
              <a:tr h="681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6300">
                          <a:srgbClr val="A6B8E0"/>
                        </a:gs>
                        <a:gs pos="0">
                          <a:srgbClr val="A86ED4"/>
                        </a:gs>
                        <a:gs pos="100000">
                          <a:srgbClr val="A86ED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2022 год (утв.план)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6300">
                          <a:srgbClr val="A6B8E0"/>
                        </a:gs>
                        <a:gs pos="0">
                          <a:srgbClr val="A86ED4"/>
                        </a:gs>
                        <a:gs pos="100000">
                          <a:srgbClr val="A86ED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2023 год (проект)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6300">
                          <a:srgbClr val="A6B8E0"/>
                        </a:gs>
                        <a:gs pos="0">
                          <a:srgbClr val="A86ED4"/>
                        </a:gs>
                        <a:gs pos="100000">
                          <a:srgbClr val="A86ED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Темп роста 2023 / 2022; %</a:t>
                      </a: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6300">
                          <a:srgbClr val="A6B8E0"/>
                        </a:gs>
                        <a:gs pos="0">
                          <a:srgbClr val="A86ED4"/>
                        </a:gs>
                        <a:gs pos="100000">
                          <a:srgbClr val="A86ED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6300">
                          <a:srgbClr val="A6B8E0"/>
                        </a:gs>
                        <a:gs pos="0">
                          <a:srgbClr val="A86ED4"/>
                        </a:gs>
                        <a:gs pos="100000">
                          <a:srgbClr val="A86ED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2025год (проект)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6300">
                          <a:srgbClr val="A6B8E0"/>
                        </a:gs>
                        <a:gs pos="0">
                          <a:srgbClr val="A86ED4"/>
                        </a:gs>
                        <a:gs pos="100000">
                          <a:srgbClr val="A86ED4"/>
                        </a:gs>
                      </a:gsLst>
                      <a:lin ang="5400000" scaled="1"/>
                    </a:gradFill>
                  </a:tcPr>
                </a:tc>
              </a:tr>
              <a:tr h="265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172 050,6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162 881,3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146 923,7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113 637,2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265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5 025,2 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2305,8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2587,2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2587,2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8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1 426,5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1 724,44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1801,9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1865,4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67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214,2 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232,1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238,7 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245,6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65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84 180,6 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85 907,9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28 622,4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29 051,1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77 488,5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69 679,8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108 292,2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71 006,7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6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5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4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714,9  </a:t>
                      </a: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749,5  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8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1 350,0  </a:t>
                      </a: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1 030  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1280,0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76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трансферты общего характера бюджетам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5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5100,0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7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2" y="188913"/>
            <a:ext cx="84961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 городского поселения на 2023 год(%)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69628"/>
              </p:ext>
            </p:extLst>
          </p:nvPr>
        </p:nvGraphicFramePr>
        <p:xfrm>
          <a:off x="395288" y="1331913"/>
          <a:ext cx="9148762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Лист" r:id="rId3" imgW="9591759" imgH="4686321" progId="Excel.Sheet.8">
                  <p:embed/>
                </p:oleObj>
              </mc:Choice>
              <mc:Fallback>
                <p:oleObj name="Лист" r:id="rId3" imgW="9591759" imgH="4686321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31913"/>
                        <a:ext cx="9148762" cy="4486275"/>
                      </a:xfrm>
                      <a:prstGeom prst="rect">
                        <a:avLst/>
                      </a:prstGeom>
                      <a:solidFill>
                        <a:srgbClr val="E7EA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0" y="5805488"/>
            <a:ext cx="9144000" cy="1008062"/>
          </a:xfrm>
          <a:prstGeom prst="rect">
            <a:avLst/>
          </a:prstGeom>
          <a:solidFill>
            <a:srgbClr val="E7EAFF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Наибольший удельный вес в расходах бюджета Дятьковского городского поселения занимают расходы по отраслям: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ЖКХ -42,8%,</a:t>
            </a:r>
          </a:p>
          <a:p>
            <a:pPr marL="0" indent="0" algn="just"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Национальная экономика-52,7%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</p:txBody>
      </p:sp>
      <p:pic>
        <p:nvPicPr>
          <p:cNvPr id="5" name="Picture 3" descr="C:\Users\User\Desktop\1489669957_7340bb731e77dccf8e26677ff4e012d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79389"/>
            <a:ext cx="835437" cy="835437"/>
          </a:xfrm>
          <a:prstGeom prst="rect">
            <a:avLst/>
          </a:prstGeom>
          <a:solidFill>
            <a:srgbClr val="006699"/>
          </a:solidFill>
          <a:extLst/>
        </p:spPr>
      </p:pic>
      <p:pic>
        <p:nvPicPr>
          <p:cNvPr id="6" name="Picture 10" descr="C:\Users\User\Desktop\kisspng-logo-sports-association-handball-fitness-center-5aeb8e7cd8cd01.9512373615253868768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987040" cy="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aaa036e4cb16038f90e128d8e39c714f_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5582" y="2564904"/>
            <a:ext cx="835159" cy="5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78314" y="2837623"/>
            <a:ext cx="2193924" cy="3900488"/>
            <a:chOff x="720" y="1296"/>
            <a:chExt cx="1382" cy="2542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gray">
            <a:xfrm>
              <a:off x="720" y="1491"/>
              <a:ext cx="1363" cy="1799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1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1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50" cy="5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92900">
                  <a:schemeClr val="accent1">
                    <a:lumMod val="20000"/>
                    <a:lumOff val="80000"/>
                  </a:schemeClr>
                </a:gs>
                <a:gs pos="0">
                  <a:schemeClr val="accent2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850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8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2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18" name="Oval 14"/>
              <p:cNvSpPr>
                <a:spLocks noChangeArrowheads="1"/>
              </p:cNvSpPr>
              <p:nvPr/>
            </p:nvSpPr>
            <p:spPr bwMode="gray">
              <a:xfrm>
                <a:off x="1310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19" name="Oval 15"/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3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gray">
            <a:xfrm>
              <a:off x="724" y="1776"/>
              <a:ext cx="1340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Жилищное хозяйство 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(взносы на капитальный ремонт, содержание пустующих 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помещений, находящихся в казне и т.д.) 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5446,8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2399213" y="2895601"/>
            <a:ext cx="2120899" cy="3784816"/>
            <a:chOff x="2208" y="1296"/>
            <a:chExt cx="1438" cy="2542"/>
          </a:xfrm>
        </p:grpSpPr>
        <p:sp>
          <p:nvSpPr>
            <p:cNvPr id="9832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2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2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2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2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2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2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3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3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3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9833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Коммунальное хозяйство 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(организация электро-, тепло-, газо- 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и водоснабжения населения, водоотведения)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8960,8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  <a:p>
              <a:pPr>
                <a:defRPr/>
              </a:pP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3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408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7" name="Group 32"/>
          <p:cNvGrpSpPr>
            <a:grpSpLocks/>
          </p:cNvGrpSpPr>
          <p:nvPr/>
        </p:nvGrpSpPr>
        <p:grpSpPr bwMode="auto">
          <a:xfrm>
            <a:off x="4404558" y="2797717"/>
            <a:ext cx="2349019" cy="3983826"/>
            <a:chOff x="3677" y="1296"/>
            <a:chExt cx="1414" cy="2599"/>
          </a:xfrm>
        </p:grpSpPr>
        <p:sp>
          <p:nvSpPr>
            <p:cNvPr id="9833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7" cy="1799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38" name="AutoShape 34"/>
            <p:cNvSpPr>
              <a:spLocks noChangeArrowheads="1"/>
            </p:cNvSpPr>
            <p:nvPr/>
          </p:nvSpPr>
          <p:spPr bwMode="gray">
            <a:xfrm>
              <a:off x="3903" y="1613"/>
              <a:ext cx="1138" cy="1647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3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2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4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2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847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834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43" name="Oval 39"/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44" name="Oval 40"/>
              <p:cNvSpPr>
                <a:spLocks noChangeArrowheads="1"/>
              </p:cNvSpPr>
              <p:nvPr/>
            </p:nvSpPr>
            <p:spPr bwMode="gray">
              <a:xfrm>
                <a:off x="1305" y="592"/>
                <a:ext cx="630" cy="62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45" name="Oval 41"/>
              <p:cNvSpPr>
                <a:spLocks noChangeArrowheads="1"/>
              </p:cNvSpPr>
              <p:nvPr/>
            </p:nvSpPr>
            <p:spPr bwMode="gray">
              <a:xfrm>
                <a:off x="1311" y="595"/>
                <a:ext cx="601" cy="59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8346" name="Oval 42"/>
              <p:cNvSpPr>
                <a:spLocks noChangeArrowheads="1"/>
              </p:cNvSpPr>
              <p:nvPr/>
            </p:nvSpPr>
            <p:spPr bwMode="gray">
              <a:xfrm>
                <a:off x="1346" y="612"/>
                <a:ext cx="533" cy="4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8347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9834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302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Благоустройство 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(уличное освещение, озеленение и т.д.)</a:t>
              </a:r>
            </a:p>
            <a:p>
              <a:pPr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53 272,2тыс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. рублей.</a:t>
              </a:r>
            </a:p>
            <a:p>
              <a:pPr>
                <a:defRPr/>
              </a:pPr>
              <a:endParaRPr lang="en-US" sz="1400" dirty="0"/>
            </a:p>
          </p:txBody>
        </p:sp>
        <p:sp>
          <p:nvSpPr>
            <p:cNvPr id="9834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350" name="AutoShape 46"/>
            <p:cNvSpPr>
              <a:spLocks noChangeArrowheads="1"/>
            </p:cNvSpPr>
            <p:nvPr/>
          </p:nvSpPr>
          <p:spPr bwMode="gray">
            <a:xfrm>
              <a:off x="3677" y="3332"/>
              <a:ext cx="1414" cy="5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" name="Заголовок 1"/>
          <p:cNvSpPr txBox="1">
            <a:spLocks/>
          </p:cNvSpPr>
          <p:nvPr/>
        </p:nvSpPr>
        <p:spPr>
          <a:xfrm>
            <a:off x="692150" y="39688"/>
            <a:ext cx="8366125" cy="8032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хозяйство   на 2023 год</a:t>
            </a:r>
          </a:p>
        </p:txBody>
      </p:sp>
      <p:grpSp>
        <p:nvGrpSpPr>
          <p:cNvPr id="18439" name="Group 10"/>
          <p:cNvGrpSpPr>
            <a:grpSpLocks/>
          </p:cNvGrpSpPr>
          <p:nvPr/>
        </p:nvGrpSpPr>
        <p:grpSpPr bwMode="auto">
          <a:xfrm>
            <a:off x="2043352" y="959707"/>
            <a:ext cx="5573712" cy="1774620"/>
            <a:chOff x="1997" y="1314"/>
            <a:chExt cx="1889" cy="1009"/>
          </a:xfrm>
        </p:grpSpPr>
        <p:grpSp>
          <p:nvGrpSpPr>
            <p:cNvPr id="1846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>
                <a:off x="1994" y="1054"/>
                <a:ext cx="1905" cy="9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gray">
            <a:xfrm>
              <a:off x="2108" y="1344"/>
              <a:ext cx="1669" cy="87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92280" y="1367161"/>
            <a:ext cx="4481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 smtClean="0">
                <a:solidFill>
                  <a:schemeClr val="accent2">
                    <a:lumMod val="10000"/>
                  </a:schemeClr>
                </a:solidFill>
                <a:cs typeface="Times New Roman" pitchFamily="18" charset="0"/>
              </a:rPr>
              <a:t>42,8 процента </a:t>
            </a:r>
            <a:r>
              <a:rPr lang="ru-RU" altLang="ru-RU" sz="1600" b="1" dirty="0">
                <a:solidFill>
                  <a:schemeClr val="accent2">
                    <a:lumMod val="10000"/>
                  </a:schemeClr>
                </a:solidFill>
                <a:cs typeface="Times New Roman" pitchFamily="18" charset="0"/>
              </a:rPr>
              <a:t>расходов бюджета Дятьковского городского поселения занимают расходы по отрасли   «Жилищно-коммунальное хозяйство»                                       </a:t>
            </a:r>
            <a:r>
              <a:rPr lang="ru-RU" altLang="ru-RU" sz="1600" b="1" dirty="0" smtClean="0">
                <a:solidFill>
                  <a:schemeClr val="accent2">
                    <a:lumMod val="10000"/>
                  </a:schemeClr>
                </a:solidFill>
                <a:cs typeface="Times New Roman" pitchFamily="18" charset="0"/>
              </a:rPr>
              <a:t>69 679,8тыс</a:t>
            </a:r>
            <a:r>
              <a:rPr lang="ru-RU" altLang="ru-RU" sz="1600" b="1" dirty="0">
                <a:solidFill>
                  <a:schemeClr val="accent2">
                    <a:lumMod val="10000"/>
                  </a:schemeClr>
                </a:solidFill>
                <a:cs typeface="Times New Roman" pitchFamily="18" charset="0"/>
              </a:rPr>
              <a:t>. рублей.</a:t>
            </a:r>
          </a:p>
        </p:txBody>
      </p:sp>
      <p:pic>
        <p:nvPicPr>
          <p:cNvPr id="18441" name="Picture 7" descr="C:\Users\User\Desktop\edificio_107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700338"/>
            <a:ext cx="81756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Группа 7"/>
          <p:cNvGrpSpPr>
            <a:grpSpLocks/>
          </p:cNvGrpSpPr>
          <p:nvPr/>
        </p:nvGrpSpPr>
        <p:grpSpPr bwMode="auto">
          <a:xfrm>
            <a:off x="3014663" y="2836863"/>
            <a:ext cx="788987" cy="642937"/>
            <a:chOff x="1116507" y="2780928"/>
            <a:chExt cx="1139235" cy="1149499"/>
          </a:xfrm>
        </p:grpSpPr>
        <p:pic>
          <p:nvPicPr>
            <p:cNvPr id="63" name="Picture 7" descr="http://zhes-s.ru/uploads/posts/2014-11/1415305885_1111111_20133195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6507" y="2780928"/>
              <a:ext cx="1139235" cy="1149499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xtLst/>
          </p:spPr>
        </p:pic>
        <p:pic>
          <p:nvPicPr>
            <p:cNvPr id="18460" name="Picture 11" descr="http://navigator64.ru/files/cfiles/824/content/ga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7" t="23676" r="10091" b="19658"/>
            <a:stretch>
              <a:fillRect/>
            </a:stretch>
          </p:blipFill>
          <p:spPr bwMode="auto">
            <a:xfrm>
              <a:off x="1694503" y="2887123"/>
              <a:ext cx="436563" cy="43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7" descr="http://zhes-s.ru/uploads/posts/2014-11/1415305885_1111111_20133195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6507" y="2780928"/>
              <a:ext cx="1139235" cy="1149499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xtLst/>
          </p:spPr>
        </p:pic>
      </p:grpSp>
      <p:pic>
        <p:nvPicPr>
          <p:cNvPr id="66" name="Picture 13" descr="http://s60.radikal.ru/i169/1103/c2/38234c2e2617.jpg"/>
          <p:cNvPicPr>
            <a:picLocks noChangeAspect="1" noChangeArrowheads="1"/>
          </p:cNvPicPr>
          <p:nvPr/>
        </p:nvPicPr>
        <p:blipFill rotWithShape="1">
          <a:blip r:embed="rId6"/>
          <a:srcRect l="13285" r="12640" b="14733"/>
          <a:stretch/>
        </p:blipFill>
        <p:spPr bwMode="auto">
          <a:xfrm>
            <a:off x="5094913" y="2748764"/>
            <a:ext cx="847725" cy="75882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  <a:extLst/>
        </p:spPr>
      </p:pic>
      <p:grpSp>
        <p:nvGrpSpPr>
          <p:cNvPr id="18444" name="Group 18"/>
          <p:cNvGrpSpPr>
            <a:grpSpLocks/>
          </p:cNvGrpSpPr>
          <p:nvPr/>
        </p:nvGrpSpPr>
        <p:grpSpPr bwMode="auto">
          <a:xfrm>
            <a:off x="6680786" y="2789454"/>
            <a:ext cx="2440511" cy="4023667"/>
            <a:chOff x="2184" y="1296"/>
            <a:chExt cx="1413" cy="2600"/>
          </a:xfrm>
          <a:gradFill>
            <a:gsLst>
              <a:gs pos="0">
                <a:srgbClr val="EADCF4"/>
              </a:gs>
              <a:gs pos="100000">
                <a:srgbClr val="A86ED4"/>
              </a:gs>
            </a:gsLst>
            <a:lin ang="5400000" scaled="1"/>
          </a:gradFill>
        </p:grpSpPr>
        <p:sp>
          <p:nvSpPr>
            <p:cNvPr id="6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738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651"/>
            </a:xfrm>
            <a:prstGeom prst="roundRect">
              <a:avLst>
                <a:gd name="adj" fmla="val 16667"/>
              </a:avLst>
            </a:prstGeom>
            <a:gradFill>
              <a:gsLst>
                <a:gs pos="45800">
                  <a:srgbClr val="BFB0D6"/>
                </a:gs>
                <a:gs pos="0">
                  <a:srgbClr val="EADCF4"/>
                </a:gs>
                <a:gs pos="100000">
                  <a:srgbClr val="F4DA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35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1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8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gray">
            <a:xfrm>
              <a:off x="2261" y="1955"/>
              <a:ext cx="1296" cy="6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Другие вопросы в области ЖКХ </a:t>
              </a:r>
            </a:p>
            <a:p>
              <a:pPr>
                <a:defRPr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- 2000,0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  <a:p>
              <a:pPr>
                <a:defRPr/>
              </a:pPr>
              <a:endParaRPr lang="en-US" sz="1400" dirty="0"/>
            </a:p>
          </p:txBody>
        </p:sp>
        <p:sp>
          <p:nvSpPr>
            <p:cNvPr id="7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AutoShape 31"/>
            <p:cNvSpPr>
              <a:spLocks noChangeArrowheads="1"/>
            </p:cNvSpPr>
            <p:nvPr/>
          </p:nvSpPr>
          <p:spPr bwMode="gray">
            <a:xfrm>
              <a:off x="2184" y="3276"/>
              <a:ext cx="1413" cy="620"/>
            </a:xfrm>
            <a:prstGeom prst="roundRect">
              <a:avLst>
                <a:gd name="adj" fmla="val 50000"/>
              </a:avLst>
            </a:prstGeom>
            <a:gradFill>
              <a:gsLst>
                <a:gs pos="45800">
                  <a:srgbClr val="EADCF4"/>
                </a:gs>
                <a:gs pos="0">
                  <a:srgbClr val="EADCF4"/>
                </a:gs>
                <a:gs pos="100000">
                  <a:srgbClr val="F4DA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96" name="Picture 64" descr="https://agklnr.su/uploads/posts/2020-02/1581404610_zhkh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61" y="2760866"/>
            <a:ext cx="903745" cy="90374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9745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300">
              <a:srgbClr val="E7EAFF"/>
            </a:gs>
            <a:gs pos="0">
              <a:srgbClr val="A6B8E0"/>
            </a:gs>
            <a:gs pos="100000">
              <a:srgbClr val="E7E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blackWhite">
          <a:xfrm>
            <a:off x="6827932" y="6021288"/>
            <a:ext cx="2267743" cy="764704"/>
          </a:xfrm>
          <a:prstGeom prst="roundRect">
            <a:avLst>
              <a:gd name="adj" fmla="val 9106"/>
            </a:avLst>
          </a:prstGeom>
          <a:solidFill>
            <a:srgbClr val="E7EAFF"/>
          </a:solidFill>
          <a:ln w="2540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Дятьковского городского поселения на национальную экономику на 2023 год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50825" y="1628775"/>
            <a:ext cx="8569325" cy="615553"/>
          </a:xfrm>
          <a:prstGeom prst="rect">
            <a:avLst/>
          </a:prstGeom>
          <a:gradFill>
            <a:gsLst>
              <a:gs pos="46300">
                <a:srgbClr val="A6B8E0"/>
              </a:gs>
              <a:gs pos="0">
                <a:srgbClr val="F4DAFE"/>
              </a:gs>
              <a:gs pos="100000">
                <a:srgbClr val="BFB0D6"/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Расходы по отрасли «Национальная экономика» в общем объеме расходов бюджета </a:t>
            </a: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Дятьковского городского поселения </a:t>
            </a:r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занимают </a:t>
            </a: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52,7%, </a:t>
            </a:r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85907,9тыс</a:t>
            </a:r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6" name="Retângulo 6"/>
          <p:cNvSpPr/>
          <p:nvPr/>
        </p:nvSpPr>
        <p:spPr>
          <a:xfrm>
            <a:off x="539552" y="2492896"/>
            <a:ext cx="1440160" cy="1402247"/>
          </a:xfrm>
          <a:prstGeom prst="rect">
            <a:avLst/>
          </a:prstGeom>
          <a:noFill/>
          <a:ln w="139700" cap="sq">
            <a:solidFill>
              <a:srgbClr val="BFB0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0" tIns="26660" rIns="53320" bIns="26660" rtlCol="0" anchor="ctr"/>
          <a:lstStyle/>
          <a:p>
            <a:pPr algn="ctr" defTabSz="797772"/>
            <a:endParaRPr lang="pt-BR" sz="1600">
              <a:solidFill>
                <a:prstClr val="white"/>
              </a:solidFill>
            </a:endParaRPr>
          </a:p>
        </p:txBody>
      </p:sp>
      <p:pic>
        <p:nvPicPr>
          <p:cNvPr id="7" name="Рисунок 4" descr="http://aifudm.net/upload/iblock/5c9/5c916be3dfacfd83f0e4e6e02e2c29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" y="2652978"/>
            <a:ext cx="1173476" cy="108208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6"/>
          <p:cNvSpPr/>
          <p:nvPr/>
        </p:nvSpPr>
        <p:spPr>
          <a:xfrm>
            <a:off x="2627784" y="2517300"/>
            <a:ext cx="1440160" cy="1402247"/>
          </a:xfrm>
          <a:prstGeom prst="rect">
            <a:avLst/>
          </a:prstGeom>
          <a:noFill/>
          <a:ln w="139700" cap="sq">
            <a:solidFill>
              <a:srgbClr val="BFB0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0" tIns="26660" rIns="53320" bIns="26660" rtlCol="0" anchor="ctr"/>
          <a:lstStyle/>
          <a:p>
            <a:pPr algn="ctr" defTabSz="797772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9" name="Retângulo 6"/>
          <p:cNvSpPr/>
          <p:nvPr/>
        </p:nvSpPr>
        <p:spPr>
          <a:xfrm>
            <a:off x="4788024" y="2526177"/>
            <a:ext cx="1440160" cy="1402247"/>
          </a:xfrm>
          <a:prstGeom prst="rect">
            <a:avLst/>
          </a:prstGeom>
          <a:noFill/>
          <a:ln w="139700" cap="sq">
            <a:solidFill>
              <a:srgbClr val="BFB0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0" tIns="26660" rIns="53320" bIns="26660" rtlCol="0" anchor="ctr"/>
          <a:lstStyle/>
          <a:p>
            <a:pPr algn="ctr" defTabSz="797772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10" name="Retângulo 6"/>
          <p:cNvSpPr/>
          <p:nvPr/>
        </p:nvSpPr>
        <p:spPr>
          <a:xfrm>
            <a:off x="7092280" y="2519279"/>
            <a:ext cx="1440160" cy="1402247"/>
          </a:xfrm>
          <a:prstGeom prst="rect">
            <a:avLst/>
          </a:prstGeom>
          <a:noFill/>
          <a:ln w="139700" cap="sq">
            <a:solidFill>
              <a:srgbClr val="BFB0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0" tIns="26660" rIns="53320" bIns="26660" rtlCol="0" anchor="ctr"/>
          <a:lstStyle/>
          <a:p>
            <a:pPr algn="ctr" defTabSz="797772"/>
            <a:endParaRPr lang="pt-BR" sz="1600">
              <a:solidFill>
                <a:prstClr val="white"/>
              </a:solidFill>
            </a:endParaRPr>
          </a:p>
        </p:txBody>
      </p:sp>
      <p:pic>
        <p:nvPicPr>
          <p:cNvPr id="11" name="Объект 3" descr="http://www.bikyamasr.com/wp-content/uploads/2014/03/post-230613-0-16841200-1380729418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25932" y="2645868"/>
            <a:ext cx="1214264" cy="116286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42744"/>
            <a:ext cx="1142271" cy="116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5" descr="http://xn--80abnusfhr4c.xn--p1ai/assets/images/amenagis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2070" y="2652978"/>
            <a:ext cx="1240580" cy="115575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503548" y="4653136"/>
            <a:ext cx="1512168" cy="1077218"/>
          </a:xfrm>
          <a:prstGeom prst="rect">
            <a:avLst/>
          </a:prstGeom>
          <a:ln>
            <a:solidFill>
              <a:srgbClr val="BFB0D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Дорожный фонд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78594,62тыс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4077071"/>
            <a:ext cx="1944216" cy="2800767"/>
          </a:xfrm>
          <a:prstGeom prst="rect">
            <a:avLst/>
          </a:prstGeom>
          <a:ln>
            <a:solidFill>
              <a:srgbClr val="BFB0D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Транспорт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(Компенсация транспортным организациям части потерь в доходах, возникающих в результате государственного регулирования тарифов на перевозку пассажиров автомобильным пассажирским транспортом в городском сообщении)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3972,5тыс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0012" y="4293096"/>
            <a:ext cx="1656184" cy="2000548"/>
          </a:xfrm>
          <a:prstGeom prst="rect">
            <a:avLst/>
          </a:prstGeom>
          <a:ln>
            <a:solidFill>
              <a:srgbClr val="A86ED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Водное хозяйство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безопасности гидротехнических сооружений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1892,73тыс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72318" y="4530025"/>
            <a:ext cx="1820408" cy="1323439"/>
          </a:xfrm>
          <a:prstGeom prst="rect">
            <a:avLst/>
          </a:prstGeom>
          <a:ln>
            <a:solidFill>
              <a:srgbClr val="A86ED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вопросы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области национальной экономики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1448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855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User\Desktop\dyatkovo_038_20170513_1835_arbaev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>
            <a:fillRect/>
          </a:stretch>
        </p:blipFill>
        <p:spPr bwMode="auto">
          <a:xfrm>
            <a:off x="-21621" y="-45746"/>
            <a:ext cx="9143999" cy="686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43908" y="620688"/>
            <a:ext cx="85074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Дятьковского городского поселения 2310 га. </a:t>
            </a:r>
          </a:p>
          <a:p>
            <a:pPr algn="ctr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пределах городской черты) 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88838" y="2984808"/>
            <a:ext cx="850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 по состоянию на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01.01.2022 – 25 598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501077" y="4005064"/>
            <a:ext cx="8505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одного работника по полному кругу предприятий на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прогнозируется в сумме  –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34 383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467544" y="1700808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Дятьковского городского поселения входит г. Дятьково, д. Псурь, д. Верещёвка, д. Ольшаница, д. Псурский Хутор</a:t>
            </a:r>
          </a:p>
        </p:txBody>
      </p:sp>
    </p:spTree>
    <p:extLst>
      <p:ext uri="{BB962C8B-B14F-4D97-AF65-F5344CB8AC3E}">
        <p14:creationId xmlns:p14="http://schemas.microsoft.com/office/powerpoint/2010/main" val="41693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95068"/>
            <a:ext cx="568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дорожный фонд</a:t>
            </a:r>
          </a:p>
        </p:txBody>
      </p:sp>
      <p:pic>
        <p:nvPicPr>
          <p:cNvPr id="8194" name="Picture 2" descr="C:\Users\User\Desktop\9be28c5f40a8f6a3cb6a86c5b9181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29762"/>
            <a:ext cx="4211959" cy="28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255" y="1628800"/>
            <a:ext cx="8784976" cy="2462213"/>
          </a:xfrm>
          <a:prstGeom prst="rect">
            <a:avLst/>
          </a:prstGeom>
          <a:solidFill>
            <a:srgbClr val="E7EAFF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Дорожная сеть 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Дятьковского городского поселения  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включает в себя автомобильные дороги </a:t>
            </a:r>
          </a:p>
          <a:p>
            <a:pPr algn="ctr" eaLnBrk="0" hangingPunct="0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общего пользования  местного значения. Протяженность дорог Дятьковского городского поселения  (по данным Брянскстата)  </a:t>
            </a:r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составляет 135 км.</a:t>
            </a:r>
          </a:p>
          <a:p>
            <a:pPr algn="ctr" eaLnBrk="0" hangingPunct="0"/>
            <a:endParaRPr lang="ru-RU" alt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отношении автомобильных дорог общего пользования осуществляется </a:t>
            </a:r>
          </a:p>
          <a:p>
            <a:pPr algn="ctr" eaLnBrk="0" hangingPunct="0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деятельность по проектированию, строительству, реконструкции, капитальному </a:t>
            </a:r>
          </a:p>
          <a:p>
            <a:pPr algn="ctr" eaLnBrk="0" hangingPunct="0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ремонту,  ремонту  и  содержанию за  счёт  средств  муниципального дорожного фонда 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Дятьковского городского поселения. </a:t>
            </a:r>
            <a:endParaRPr lang="ru-RU" alt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altLang="ru-RU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255" y="4141788"/>
            <a:ext cx="4572000" cy="2446824"/>
          </a:xfrm>
          <a:prstGeom prst="rect">
            <a:avLst/>
          </a:prstGeom>
          <a:solidFill>
            <a:srgbClr val="E7EAFF"/>
          </a:solidFill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Дорожный  фонд   –  часть  средств  бюджета, 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домов. </a:t>
            </a:r>
          </a:p>
        </p:txBody>
      </p:sp>
    </p:spTree>
    <p:extLst>
      <p:ext uri="{BB962C8B-B14F-4D97-AF65-F5344CB8AC3E}">
        <p14:creationId xmlns:p14="http://schemas.microsoft.com/office/powerpoint/2010/main" val="10996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250"/>
            <a:ext cx="9036496" cy="1008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муниципального дорожного фонда Дятьковского городского поселения в 2022-2025 гг.</a:t>
            </a:r>
            <a:b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blackWhite">
          <a:xfrm>
            <a:off x="6827932" y="6021288"/>
            <a:ext cx="2267743" cy="764704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137378"/>
              </p:ext>
            </p:extLst>
          </p:nvPr>
        </p:nvGraphicFramePr>
        <p:xfrm>
          <a:off x="107502" y="1628801"/>
          <a:ext cx="8928993" cy="440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14"/>
                <a:gridCol w="3703771"/>
                <a:gridCol w="1178802"/>
                <a:gridCol w="1178802"/>
                <a:gridCol w="1178802"/>
                <a:gridCol w="1178802"/>
              </a:tblGrid>
              <a:tr h="1011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>
                    <a:gradFill>
                      <a:gsLst>
                        <a:gs pos="46300">
                          <a:srgbClr val="A6B8E0"/>
                        </a:gs>
                        <a:gs pos="0">
                          <a:srgbClr val="0070C0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 муниципального дорожного фонда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>
                    <a:gradFill>
                      <a:gsLst>
                        <a:gs pos="46300">
                          <a:srgbClr val="A6B8E0"/>
                        </a:gs>
                        <a:gs pos="0">
                          <a:srgbClr val="0070C0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поступлений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>
                    <a:gradFill>
                      <a:gsLst>
                        <a:gs pos="46300">
                          <a:srgbClr val="A6B8E0"/>
                        </a:gs>
                        <a:gs pos="0">
                          <a:srgbClr val="0070C0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поступлений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 (прогноз)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рублей)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>
                    <a:gradFill>
                      <a:gsLst>
                        <a:gs pos="46300">
                          <a:srgbClr val="A6B8E0"/>
                        </a:gs>
                        <a:gs pos="0">
                          <a:srgbClr val="0070C0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поступлений на 2024 год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(прогноз)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>
                    <a:gradFill>
                      <a:gsLst>
                        <a:gs pos="46300">
                          <a:srgbClr val="A6B8E0"/>
                        </a:gs>
                        <a:gs pos="0">
                          <a:srgbClr val="0070C0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поступлений на 2025 год  (прогноз)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>
                    <a:gradFill>
                      <a:gsLst>
                        <a:gs pos="46300">
                          <a:srgbClr val="A6B8E0"/>
                        </a:gs>
                        <a:gs pos="0">
                          <a:srgbClr val="0070C0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</a:tr>
              <a:tr h="156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 на  автомобильный  бензин,  прямогонный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бензин,  дизельное  топливо,  моторные  масла  для  дизельных  и  (или)  карбюраторных  (инжекторных)  двигателей,  производимые  на  территории  Российской  Федерации, в части, подлежащих зачислению в бюджет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Дятьковского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5885,7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5365,6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5495,4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5748,8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</a:tr>
              <a:tr h="642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иных поступлений (доходы от использования и продажи имущества, находящегося в муниципальной собственности)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8650,6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7431,3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6905,1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6840,4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</a:tr>
              <a:tr h="292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из областного бюджета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78056,1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65797,7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</a:tr>
              <a:tr h="21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Остатки средств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1649,2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</a:tr>
              <a:tr h="64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размер муниципального дорожного фонда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Дятьковского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94241,6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78594,6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22400,5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22589,2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age_750x_5c64bf39476e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9001000" cy="52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Дятьковского городского поселения на национальную оборону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7984" y="1844824"/>
            <a:ext cx="4573835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charset="0"/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Начиная с 2017 года в целях выполнения требований Федерального закона РФ от 28.03.1998 г. №53-ФЗ «О воинской обязанности и военной службе») в городском бюджете запланированы мероприятия по осуществлению первичного воинского учета, финансирование которых осуществляется за счет средств федерального бюджета.</a:t>
            </a:r>
          </a:p>
          <a:p>
            <a:pPr marL="0" algn="just">
              <a:buFont typeface="Arial" charset="0"/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2023 год  - 1801,9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026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stockphoto-466103921-612x61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73462"/>
            <a:ext cx="5292080" cy="52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Дятьковского городского поселения на культуру на 2023год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57200" y="2733320"/>
            <a:ext cx="30955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отрасли «Культура» в общем объеме расходов бюджета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Дятьковского городского поселения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занимают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0,6%,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78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68313" y="1158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бюджета Дятьковского городского поселения по муниципальным программам и непрограммным направлениям деятельности на 2023-2025 годы</a:t>
            </a: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51519" y="6006344"/>
            <a:ext cx="5616575" cy="523220"/>
          </a:xfrm>
          <a:prstGeom prst="rect">
            <a:avLst/>
          </a:prstGeom>
          <a:solidFill>
            <a:srgbClr val="E7EAFF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ru-RU" altLang="ru-RU" sz="1400" dirty="0"/>
              <a:t>МП – муниципальная программа</a:t>
            </a:r>
          </a:p>
          <a:p>
            <a:r>
              <a:rPr lang="ru-RU" altLang="ru-RU" sz="1400" dirty="0"/>
              <a:t>ППМП – подпрограмма муниципальной программы</a:t>
            </a:r>
          </a:p>
        </p:txBody>
      </p:sp>
      <p:pic>
        <p:nvPicPr>
          <p:cNvPr id="5" name="Picture 7" descr="C:\Users\User\Desktop\komf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77909"/>
            <a:ext cx="1835696" cy="11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39488"/>
              </p:ext>
            </p:extLst>
          </p:nvPr>
        </p:nvGraphicFramePr>
        <p:xfrm>
          <a:off x="35496" y="1628800"/>
          <a:ext cx="8976109" cy="392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431"/>
                <a:gridCol w="800780"/>
                <a:gridCol w="797970"/>
                <a:gridCol w="1104232"/>
                <a:gridCol w="1104232"/>
                <a:gridCol w="1104232"/>
                <a:gridCol w="1104232"/>
              </a:tblGrid>
              <a:tr h="429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МП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ППМП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2022 </a:t>
                      </a:r>
                      <a:r>
                        <a:rPr lang="ru-RU" sz="13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год оценка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2023 </a:t>
                      </a:r>
                      <a:r>
                        <a:rPr lang="ru-RU" sz="13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2024 </a:t>
                      </a:r>
                      <a:r>
                        <a:rPr lang="ru-RU" sz="13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2025 </a:t>
                      </a:r>
                      <a:r>
                        <a:rPr lang="ru-RU" sz="13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  <a:tr h="68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Муниципальная программа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«</a:t>
                      </a:r>
                      <a:r>
                        <a:rPr lang="ru-RU" sz="1100" u="none" strike="noStrike" dirty="0" smtClean="0">
                          <a:effectLst/>
                        </a:rPr>
                        <a:t>Реализация </a:t>
                      </a:r>
                      <a:r>
                        <a:rPr lang="ru-RU" sz="1100" u="none" strike="noStrike" dirty="0">
                          <a:effectLst/>
                        </a:rPr>
                        <a:t>полномочий исполнительно-распорядительного органа </a:t>
                      </a:r>
                      <a:r>
                        <a:rPr lang="ru-RU" sz="1100" u="none" strike="noStrike" dirty="0" smtClean="0">
                          <a:effectLst/>
                        </a:rPr>
                        <a:t>муниципального образования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«город Дятьково»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225 863,6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160 655,7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143223,1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107537,2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  <a:tr h="841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"Формирование современной городской среды на территории муниципального образования "город Дятьково" (2019-2024 годы)"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12 268,6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250,6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  <a:tr h="9184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"Переселение граждан из аварийного жилищного фонда на территории муниципального образования "город Дятьково" (2019-2024 годы)"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3 890,8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  <a:tr h="5645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"Чистая вода" на 2019-2024 годы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  <a:tr h="2147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Непрограммная деятельность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</a:rPr>
                        <a:t>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3450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  <a:tr h="2690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243 023,0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162 881,3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146 923,7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113 637,2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</a:p>
        </p:txBody>
      </p:sp>
      <p:pic>
        <p:nvPicPr>
          <p:cNvPr id="11269" name="Picture 5" descr="https://businessman.ru/static/img/a/42940/376331/63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128442" cy="27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1556792"/>
            <a:ext cx="6336704" cy="52305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 бюджетной системы Российской Федерации другому. Межбюджетные трансферты подразделяются на дотации, субсидии, субвенции. 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Дотации – предоставляются на безвозмездной и безвозвратной основе без установления направления и (или) условий их использования.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Субвенции - предоставляются на финансирование «переданных» другим публично-правовым образованиям полномочий.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Субсидии – предоставляются на поддержку реализации полномочий, исполнение которых закреплено за получателем субсидий на условиях долевого финансирования (от 5 до 50 процентов).</a:t>
            </a:r>
          </a:p>
          <a:p>
            <a:pPr algn="just"/>
            <a:endParaRPr lang="ru-RU" alt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764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s://bobr.by/data/business/business4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2195736" cy="13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589099"/>
              </p:ext>
            </p:extLst>
          </p:nvPr>
        </p:nvGraphicFramePr>
        <p:xfrm>
          <a:off x="107503" y="1025909"/>
          <a:ext cx="7613112" cy="383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850"/>
                <a:gridCol w="1456983"/>
                <a:gridCol w="1344139"/>
                <a:gridCol w="1215070"/>
                <a:gridCol w="1215070"/>
              </a:tblGrid>
              <a:tr h="713726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gradFill>
                      <a:gsLst>
                        <a:gs pos="46300">
                          <a:srgbClr val="7030A0"/>
                        </a:gs>
                        <a:gs pos="0">
                          <a:srgbClr val="A86ED4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Ожидаемая  оценка 2022 года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gradFill>
                      <a:gsLst>
                        <a:gs pos="46300">
                          <a:srgbClr val="7030A0"/>
                        </a:gs>
                        <a:gs pos="0">
                          <a:srgbClr val="A86ED4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gradFill>
                      <a:gsLst>
                        <a:gs pos="46300">
                          <a:srgbClr val="7030A0"/>
                        </a:gs>
                        <a:gs pos="0">
                          <a:srgbClr val="A86ED4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gradFill>
                      <a:gsLst>
                        <a:gs pos="46300">
                          <a:srgbClr val="7030A0"/>
                        </a:gs>
                        <a:gs pos="0">
                          <a:srgbClr val="A86ED4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gradFill>
                      <a:gsLst>
                        <a:gs pos="46300">
                          <a:srgbClr val="7030A0"/>
                        </a:gs>
                        <a:gs pos="0">
                          <a:srgbClr val="A86ED4"/>
                        </a:gs>
                        <a:gs pos="100000">
                          <a:srgbClr val="E7EAFF"/>
                        </a:gs>
                      </a:gsLst>
                      <a:lin ang="5400000" scaled="1"/>
                    </a:gradFill>
                  </a:tcPr>
                </a:tc>
              </a:tr>
              <a:tr h="8404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134 484,1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68 249,6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49 033,2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11 865,6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</a:tr>
              <a:tr h="420212">
                <a:tc>
                  <a:txBody>
                    <a:bodyPr/>
                    <a:lstStyle/>
                    <a:p>
                      <a:pPr marL="179388" marR="0" lvl="0" indent="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</a:tr>
              <a:tr h="480243">
                <a:tc>
                  <a:txBody>
                    <a:bodyPr/>
                    <a:lstStyle/>
                    <a:p>
                      <a:pPr marL="179388" marR="0" lvl="0" indent="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132 923,7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66 525,0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47 231,1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</a:p>
                  </a:txBody>
                  <a:tcPr marL="68569" marR="68569" marT="0" marB="0" anchor="ctr" horzOverflow="overflow"/>
                </a:tc>
              </a:tr>
              <a:tr h="480243">
                <a:tc>
                  <a:txBody>
                    <a:bodyPr/>
                    <a:lstStyle/>
                    <a:p>
                      <a:pPr marL="179388" marR="0" lvl="0" indent="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1 509,5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1 724,6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1 802,1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1 865,6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</a:tr>
              <a:tr h="889148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/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69" marR="68569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6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Открытые государственные информационные ресурсы</a:t>
            </a:r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13924" r="11641" b="66930"/>
          <a:stretch>
            <a:fillRect/>
          </a:stretch>
        </p:blipFill>
        <p:spPr bwMode="auto">
          <a:xfrm>
            <a:off x="468313" y="1517650"/>
            <a:ext cx="57626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766" r="48459" b="80762"/>
          <a:stretch>
            <a:fillRect/>
          </a:stretch>
        </p:blipFill>
        <p:spPr bwMode="auto">
          <a:xfrm>
            <a:off x="457200" y="2914650"/>
            <a:ext cx="5064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20688" y="1517650"/>
            <a:ext cx="0" cy="113506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0213" y="2652713"/>
            <a:ext cx="82502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1163" y="2914650"/>
            <a:ext cx="0" cy="9715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0688" y="3886200"/>
            <a:ext cx="82502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8463" y="4167188"/>
            <a:ext cx="0" cy="11334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07988" y="5300663"/>
            <a:ext cx="82502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70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49112" b="75203"/>
          <a:stretch>
            <a:fillRect/>
          </a:stretch>
        </p:blipFill>
        <p:spPr bwMode="auto">
          <a:xfrm>
            <a:off x="447675" y="4179888"/>
            <a:ext cx="4816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395288" y="5534025"/>
            <a:ext cx="0" cy="113506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2275" y="6813375"/>
            <a:ext cx="824865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ручной ввод 10"/>
          <p:cNvSpPr/>
          <p:nvPr/>
        </p:nvSpPr>
        <p:spPr>
          <a:xfrm rot="16200000">
            <a:off x="5782869" y="-269303"/>
            <a:ext cx="1083902" cy="4657758"/>
          </a:xfrm>
          <a:prstGeom prst="flowChartManualInput">
            <a:avLst/>
          </a:prstGeom>
          <a:gradFill>
            <a:gsLst>
              <a:gs pos="19000">
                <a:schemeClr val="bg1"/>
              </a:gs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713" name="Прямоугольник 1"/>
          <p:cNvSpPr>
            <a:spLocks noChangeArrowheads="1"/>
          </p:cNvSpPr>
          <p:nvPr/>
        </p:nvSpPr>
        <p:spPr bwMode="auto">
          <a:xfrm>
            <a:off x="4983163" y="1600200"/>
            <a:ext cx="367030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Официальный сайт администрации </a:t>
            </a:r>
          </a:p>
          <a:p>
            <a:r>
              <a:rPr lang="ru-RU" altLang="ru-RU" sz="1600" dirty="0"/>
              <a:t>Дятьковского района</a:t>
            </a:r>
          </a:p>
          <a:p>
            <a:r>
              <a:rPr lang="en-US" altLang="ru-RU" sz="2000" dirty="0"/>
              <a:t>http://admindtk.ru/</a:t>
            </a:r>
          </a:p>
        </p:txBody>
      </p:sp>
      <p:sp>
        <p:nvSpPr>
          <p:cNvPr id="39" name="Блок-схема: ручной ввод 38"/>
          <p:cNvSpPr/>
          <p:nvPr/>
        </p:nvSpPr>
        <p:spPr>
          <a:xfrm rot="16200000">
            <a:off x="5172049" y="351335"/>
            <a:ext cx="942204" cy="6030734"/>
          </a:xfrm>
          <a:prstGeom prst="flowChartManualInput">
            <a:avLst/>
          </a:prstGeom>
          <a:gradFill>
            <a:gsLst>
              <a:gs pos="19000">
                <a:schemeClr val="bg1"/>
              </a:gs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717" name="Прямоугольник 2"/>
          <p:cNvSpPr>
            <a:spLocks noChangeArrowheads="1"/>
          </p:cNvSpPr>
          <p:nvPr/>
        </p:nvSpPr>
        <p:spPr bwMode="auto">
          <a:xfrm>
            <a:off x="3851275" y="2951163"/>
            <a:ext cx="4732338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Информационно-справочный портал электронного правительства «Открытый бюджет Брянской области»</a:t>
            </a:r>
          </a:p>
          <a:p>
            <a:r>
              <a:rPr lang="en-US" altLang="ru-RU" sz="2000" dirty="0"/>
              <a:t>http://bryanskoblfin.ru/</a:t>
            </a:r>
          </a:p>
        </p:txBody>
      </p:sp>
      <p:sp>
        <p:nvSpPr>
          <p:cNvPr id="40" name="Блок-схема: ручной ввод 39"/>
          <p:cNvSpPr/>
          <p:nvPr/>
        </p:nvSpPr>
        <p:spPr>
          <a:xfrm rot="16200000">
            <a:off x="5783762" y="2392582"/>
            <a:ext cx="1067878" cy="4643525"/>
          </a:xfrm>
          <a:prstGeom prst="flowChartManualInput">
            <a:avLst/>
          </a:prstGeom>
          <a:gradFill>
            <a:gsLst>
              <a:gs pos="19000">
                <a:schemeClr val="bg1"/>
              </a:gs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721" name="Прямоугольник 4"/>
          <p:cNvSpPr>
            <a:spLocks noChangeArrowheads="1"/>
          </p:cNvSpPr>
          <p:nvPr/>
        </p:nvSpPr>
        <p:spPr bwMode="auto">
          <a:xfrm>
            <a:off x="4832350" y="4287838"/>
            <a:ext cx="3708400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Единый портал бюджетной системы </a:t>
            </a:r>
          </a:p>
          <a:p>
            <a:r>
              <a:rPr lang="ru-RU" altLang="ru-RU" sz="1600" dirty="0"/>
              <a:t>Российской Федерации</a:t>
            </a:r>
          </a:p>
          <a:p>
            <a:r>
              <a:rPr lang="en-US" altLang="ru-RU" sz="2000" dirty="0"/>
              <a:t>http://www.budget.gov.ru/</a:t>
            </a:r>
          </a:p>
        </p:txBody>
      </p:sp>
      <p:pic>
        <p:nvPicPr>
          <p:cNvPr id="2972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15549" b="63618"/>
          <a:stretch>
            <a:fillRect/>
          </a:stretch>
        </p:blipFill>
        <p:spPr bwMode="auto">
          <a:xfrm>
            <a:off x="447675" y="5534025"/>
            <a:ext cx="65690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Блок-схема: ручной ввод 41"/>
          <p:cNvSpPr/>
          <p:nvPr/>
        </p:nvSpPr>
        <p:spPr>
          <a:xfrm rot="16200000">
            <a:off x="5804408" y="3581287"/>
            <a:ext cx="1279599" cy="5184576"/>
          </a:xfrm>
          <a:prstGeom prst="flowChartManualInput">
            <a:avLst/>
          </a:prstGeom>
          <a:gradFill>
            <a:gsLst>
              <a:gs pos="19000">
                <a:schemeClr val="bg1"/>
              </a:gs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726" name="Прямоугольник 5"/>
          <p:cNvSpPr>
            <a:spLocks noChangeArrowheads="1"/>
          </p:cNvSpPr>
          <p:nvPr/>
        </p:nvSpPr>
        <p:spPr bwMode="auto">
          <a:xfrm>
            <a:off x="4764088" y="5748338"/>
            <a:ext cx="3846512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/>
              <a:t>Портал государственных услуг</a:t>
            </a:r>
          </a:p>
          <a:p>
            <a:r>
              <a:rPr lang="en-US" altLang="ru-RU" sz="2000" dirty="0"/>
              <a:t>http://www.gosuslugi.ru/</a:t>
            </a: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400050" y="2624138"/>
            <a:ext cx="46038" cy="460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392113" y="3862388"/>
            <a:ext cx="44450" cy="4445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374650" y="5278438"/>
            <a:ext cx="46038" cy="460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374650" y="6645275"/>
            <a:ext cx="46038" cy="4603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300">
              <a:srgbClr val="A6B8E0"/>
            </a:gs>
            <a:gs pos="0">
              <a:srgbClr val="BFB0D6"/>
            </a:gs>
            <a:gs pos="100000">
              <a:srgbClr val="E7E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gray">
          <a:xfrm>
            <a:off x="467544" y="2971800"/>
            <a:ext cx="8496944" cy="17533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34" y="1556792"/>
            <a:ext cx="466047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3474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 для граждан?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556792"/>
            <a:ext cx="4461834" cy="5301208"/>
          </a:xfrm>
          <a:prstGeom prst="rect">
            <a:avLst/>
          </a:prstGeom>
          <a:gradFill>
            <a:gsLst>
              <a:gs pos="0">
                <a:srgbClr val="E7EAFF"/>
              </a:gs>
              <a:gs pos="50000">
                <a:srgbClr val="A6B8E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это аналитический документ, разрабатываемый в целях предоставления гражданам актуальной информации о проекте бюджета Дятьковского городского поселения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3042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7769012"/>
              </p:ext>
            </p:extLst>
          </p:nvPr>
        </p:nvGraphicFramePr>
        <p:xfrm>
          <a:off x="114300" y="1252538"/>
          <a:ext cx="8922196" cy="253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 descr="https://samwoolfetravelblog.files.wordpress.com/2015/07/budget_1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586798" y="3813948"/>
            <a:ext cx="4449698" cy="2996952"/>
          </a:xfrm>
          <a:prstGeom prst="rect">
            <a:avLst/>
          </a:prstGeom>
          <a:noFill/>
          <a:ln w="31750">
            <a:noFill/>
          </a:ln>
          <a:extLst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3798" y="3881263"/>
            <a:ext cx="4499993" cy="2862322"/>
          </a:xfrm>
          <a:prstGeom prst="rect">
            <a:avLst/>
          </a:prstGeom>
          <a:gradFill>
            <a:gsLst>
              <a:gs pos="0">
                <a:srgbClr val="E7EAFF"/>
              </a:gs>
              <a:gs pos="50000">
                <a:srgbClr val="A6B8E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7030A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«бюджет»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от старонормандского «bougette» - кошелек, сумка, кожаный мешок, мешок с деньгами. В настоящее время  термин утратил свое первоначальное значение и его необходимо рассматривать  как оформленный документально план поступлений и выплат.</a:t>
            </a:r>
          </a:p>
        </p:txBody>
      </p:sp>
    </p:spTree>
    <p:extLst>
      <p:ext uri="{BB962C8B-B14F-4D97-AF65-F5344CB8AC3E}">
        <p14:creationId xmlns:p14="http://schemas.microsoft.com/office/powerpoint/2010/main" val="1505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ttps://pixabay.com/static/uploads/photo/2012/04/18/01/19/scales-36417_6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915816" cy="291581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5925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628800"/>
            <a:ext cx="8784976" cy="996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</a:t>
            </a:r>
          </a:p>
          <a:p>
            <a:pPr>
              <a:defRPr/>
            </a:pPr>
            <a:endParaRPr lang="ru-RU" sz="2400" dirty="0" smtClean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79512" y="2420888"/>
            <a:ext cx="8784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профицит. При профицитном бюджете снижается долг и (или) растут остатки.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2834" y="3356992"/>
            <a:ext cx="5183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79512" y="5157192"/>
            <a:ext cx="5960870" cy="830263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rgbClr val="A86ED4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2023-2025 годы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Дятьковского городского поселения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9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"/>
            <a:ext cx="8229600" cy="979502"/>
          </a:xfrm>
        </p:spPr>
        <p:txBody>
          <a:bodyPr/>
          <a:lstStyle/>
          <a:p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12" y="2744936"/>
            <a:ext cx="1298582" cy="129960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09" y="2797993"/>
            <a:ext cx="1297655" cy="1297655"/>
          </a:xfrm>
          <a:prstGeom prst="rect">
            <a:avLst/>
          </a:prstGeom>
          <a:noFill/>
        </p:spPr>
      </p:pic>
      <p:pic>
        <p:nvPicPr>
          <p:cNvPr id="5" name="Picture 6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1447747" y="3229105"/>
            <a:ext cx="386788" cy="435433"/>
          </a:xfrm>
          <a:prstGeom prst="rect">
            <a:avLst/>
          </a:prstGeom>
          <a:noFill/>
        </p:spPr>
      </p:pic>
      <p:pic>
        <p:nvPicPr>
          <p:cNvPr id="6" name="Picture 7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3180966" y="3214355"/>
            <a:ext cx="386937" cy="435600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367" y="2763567"/>
            <a:ext cx="1299599" cy="12996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297780" y="2963672"/>
            <a:ext cx="1008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 Разработка проекта бюджета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 flipH="1">
            <a:off x="1881365" y="3001340"/>
            <a:ext cx="129959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Рассмотрение проекта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3743022" y="2963671"/>
            <a:ext cx="104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Утверждение проекта бюджета</a:t>
            </a:r>
          </a:p>
        </p:txBody>
      </p:sp>
      <p:pic>
        <p:nvPicPr>
          <p:cNvPr id="12" name="Picture 7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4932994" y="3195567"/>
            <a:ext cx="386937" cy="435600"/>
          </a:xfrm>
          <a:prstGeom prst="rect">
            <a:avLst/>
          </a:prstGeom>
          <a:noFill/>
        </p:spPr>
      </p:pic>
      <p:pic>
        <p:nvPicPr>
          <p:cNvPr id="13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174" y="2715542"/>
            <a:ext cx="1299600" cy="1299600"/>
          </a:xfrm>
          <a:prstGeom prst="rect">
            <a:avLst/>
          </a:prstGeom>
          <a:noFill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gray">
          <a:xfrm flipH="1">
            <a:off x="5547914" y="2984899"/>
            <a:ext cx="108011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 Исполнение бюджета</a:t>
            </a:r>
          </a:p>
        </p:txBody>
      </p:sp>
      <p:pic>
        <p:nvPicPr>
          <p:cNvPr id="15" name="Picture 8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2729371"/>
            <a:ext cx="1403999" cy="1404000"/>
          </a:xfrm>
          <a:prstGeom prst="rect">
            <a:avLst/>
          </a:prstGeom>
          <a:noFill/>
        </p:spPr>
      </p:pic>
      <p:pic>
        <p:nvPicPr>
          <p:cNvPr id="16" name="Picture 7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6864184" y="3137289"/>
            <a:ext cx="386937" cy="435600"/>
          </a:xfrm>
          <a:prstGeom prst="rect">
            <a:avLst/>
          </a:prstGeom>
          <a:noFill/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gray">
          <a:xfrm flipH="1">
            <a:off x="7286624" y="2880391"/>
            <a:ext cx="1317824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5. 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и утверждение отчета об исполнении бюджета</a:t>
            </a:r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215900" y="764704"/>
            <a:ext cx="871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19153" y="1844824"/>
            <a:ext cx="3883007" cy="443792"/>
            <a:chOff x="4140452" y="144016"/>
            <a:chExt cx="3883007" cy="443792"/>
          </a:xfrm>
          <a:gradFill>
            <a:gsLst>
              <a:gs pos="0">
                <a:srgbClr val="BFB0D6"/>
              </a:gs>
              <a:gs pos="50000">
                <a:srgbClr val="E7EAFF"/>
              </a:gs>
              <a:gs pos="100000">
                <a:srgbClr val="A6B8E0"/>
              </a:gs>
            </a:gsLst>
            <a:lin ang="5400000" scaled="0"/>
          </a:gradFill>
        </p:grpSpPr>
        <p:sp>
          <p:nvSpPr>
            <p:cNvPr id="20" name="Прямоугольник 19"/>
            <p:cNvSpPr/>
            <p:nvPr/>
          </p:nvSpPr>
          <p:spPr>
            <a:xfrm>
              <a:off x="4140452" y="144016"/>
              <a:ext cx="3883007" cy="44379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4140452" y="144016"/>
              <a:ext cx="3883007" cy="4437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Стадии бюджетного процесса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5315481" y="2911603"/>
            <a:ext cx="1544253" cy="1603415"/>
            <a:chOff x="9162614" y="260648"/>
            <a:chExt cx="2342367" cy="1496676"/>
          </a:xfrm>
          <a:noFill/>
        </p:grpSpPr>
        <p:sp>
          <p:nvSpPr>
            <p:cNvPr id="23" name="Прямоугольник 22"/>
            <p:cNvSpPr/>
            <p:nvPr/>
          </p:nvSpPr>
          <p:spPr>
            <a:xfrm>
              <a:off x="9162614" y="260648"/>
              <a:ext cx="2342367" cy="14966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62614" y="1433682"/>
              <a:ext cx="2301567" cy="28728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Бюджетный год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0327049" y="1757324"/>
              <a:ext cx="1177932" cy="0"/>
            </a:xfrm>
            <a:prstGeom prst="line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9162614" y="1757324"/>
              <a:ext cx="1164435" cy="0"/>
            </a:xfrm>
            <a:prstGeom prst="line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11504981" y="807501"/>
              <a:ext cx="0" cy="949823"/>
            </a:xfrm>
            <a:prstGeom prst="straightConnector1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9162614" y="807500"/>
              <a:ext cx="0" cy="949823"/>
            </a:xfrm>
            <a:prstGeom prst="straightConnector1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9"/>
          <p:cNvGrpSpPr>
            <a:grpSpLocks/>
          </p:cNvGrpSpPr>
          <p:nvPr/>
        </p:nvGrpSpPr>
        <p:grpSpPr bwMode="auto">
          <a:xfrm>
            <a:off x="164220" y="4025482"/>
            <a:ext cx="8648383" cy="1160561"/>
            <a:chOff x="163520" y="3960592"/>
            <a:chExt cx="11815436" cy="212783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67595" y="4194080"/>
              <a:ext cx="11811361" cy="18943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53452" y="4509926"/>
              <a:ext cx="3787600" cy="620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Бюджетный период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163520" y="5117998"/>
              <a:ext cx="11811361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163520" y="3960592"/>
              <a:ext cx="0" cy="115740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11959564" y="3960592"/>
              <a:ext cx="0" cy="115740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191987" y="4641221"/>
            <a:ext cx="8634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плана.</a:t>
            </a:r>
          </a:p>
        </p:txBody>
      </p:sp>
      <p:sp>
        <p:nvSpPr>
          <p:cNvPr id="36" name="Прямоугольник 5"/>
          <p:cNvSpPr>
            <a:spLocks noChangeArrowheads="1"/>
          </p:cNvSpPr>
          <p:nvPr/>
        </p:nvSpPr>
        <p:spPr bwMode="auto">
          <a:xfrm>
            <a:off x="3374434" y="4902364"/>
            <a:ext cx="5316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Основания для формирования бюджета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 bwMode="auto">
          <a:xfrm>
            <a:off x="2860551" y="5271695"/>
            <a:ext cx="6103937" cy="1534911"/>
          </a:xfrm>
          <a:prstGeom prst="rect">
            <a:avLst/>
          </a:prstGeom>
          <a:gradFill>
            <a:gsLst>
              <a:gs pos="0">
                <a:srgbClr val="BFB0D6"/>
              </a:gs>
              <a:gs pos="50000">
                <a:srgbClr val="E7EAFF"/>
              </a:gs>
              <a:gs pos="100000">
                <a:srgbClr val="A6B8E0"/>
              </a:gs>
            </a:gsLst>
            <a:lin ang="5400000" scaled="0"/>
          </a:gradFill>
          <a:ln>
            <a:noFill/>
          </a:ln>
        </p:spPr>
        <p:txBody>
          <a:bodyPr/>
          <a:lstStyle>
            <a:lvl1pPr marL="179388" indent="-179388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Федерации.</a:t>
            </a:r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Основных направлениях бюджетной  и  налоговой политики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Дятьковского городского поселения.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Дятьковского городского поселения.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Дятьковского городского поселения.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endParaRPr lang="ru-RU" altLang="ru-RU" sz="1400" dirty="0"/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endParaRPr lang="ru-RU" altLang="ru-RU" sz="1400" dirty="0"/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endParaRPr lang="ru-RU" altLang="ru-RU" sz="1400" dirty="0"/>
          </a:p>
          <a:p>
            <a:pPr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</a:pPr>
            <a:endParaRPr lang="ru-RU" altLang="ru-RU" sz="1400" dirty="0"/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0" y="5285058"/>
            <a:ext cx="2860551" cy="1601788"/>
            <a:chOff x="1997" y="1314"/>
            <a:chExt cx="1889" cy="1009"/>
          </a:xfrm>
        </p:grpSpPr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5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2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58183" y="5469992"/>
            <a:ext cx="221313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DD7E0E"/>
              </a:buClr>
              <a:buSzPct val="80000"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Дятьковского</a:t>
            </a:r>
          </a:p>
          <a:p>
            <a:pPr algn="ctr">
              <a:spcBef>
                <a:spcPct val="20000"/>
              </a:spcBef>
              <a:buClr>
                <a:srgbClr val="DD7E0E"/>
              </a:buClr>
              <a:buSzPct val="80000"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ородского поселения                            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</p:spTree>
    <p:extLst>
      <p:ext uri="{BB962C8B-B14F-4D97-AF65-F5344CB8AC3E}">
        <p14:creationId xmlns:p14="http://schemas.microsoft.com/office/powerpoint/2010/main" val="275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25244"/>
            <a:ext cx="8758237" cy="12255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Основными целями бюджетной политики Дятьковского городского поселения на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26" y="3501007"/>
            <a:ext cx="2199573" cy="32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4043" y="836712"/>
            <a:ext cx="7128346" cy="5904656"/>
          </a:xfrm>
          <a:prstGeom prst="rect">
            <a:avLst/>
          </a:prstGeom>
          <a:gradFill>
            <a:gsLst>
              <a:gs pos="0">
                <a:srgbClr val="BFB0D6"/>
              </a:gs>
              <a:gs pos="50000">
                <a:srgbClr val="E7EAFF"/>
              </a:gs>
              <a:gs pos="100000">
                <a:srgbClr val="A6B8E0"/>
              </a:gs>
            </a:gsLst>
            <a:lin ang="5400000" scaled="0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финансовое обеспечение действующих и принимаемых расходных обязательств с учетом проведения мероприятий по их оптимизации и недопущению неэффективных расходов бюджета;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2) ограничение принятия новых расходных обязательств бюджета Дятьковского городского поселения, недопущение наличия кредиторской задолженности;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безусловное исполнение принятых социальных обязательств перед гражданами с обеспечением принципов адресности и нуждаемости при предоставлении мер социальной поддержки;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4) синхронизация подходов к разработке и управлению муниципальными программами и региональными проектами; 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достижение целей и целевых показателей региональных проектов, входящих в состав национальных проектов;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формирование расходной части бюджета с учетом реализации новых инвестиционных проектов;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7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обеспечение соблюдения условий, целей и порядка предоставления целевых средств федерального  и регионального бюджетов в соответствии с требованиями Бюджетного кодекса Российской Федерации и заключенными с региональными органами власти соглашениями;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8) повышение эффективности процедур проведения муниципальных закупок;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реализации принципов открытости и прозрачности управления муниципальными финансами;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комплексное использование государственных информационных систем управления общественными финансами «Электронный бюджет» и «Электронный бюджет Брянской области».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468313" y="2209800"/>
            <a:ext cx="433228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2">
                  <a:lumMod val="90000"/>
                </a:schemeClr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Налоговые доходы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предусмотренных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законодательством Российской</a:t>
            </a:r>
          </a:p>
          <a:p>
            <a:pPr algn="ctr"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Федерации налогов и сборов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blackWhite">
          <a:xfrm>
            <a:off x="468313" y="3401716"/>
            <a:ext cx="436186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Неналоговые доходы – платежи, которые включают 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возмездные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прямого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предоставления</a:t>
            </a: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муниципалитета в пользование имущества, 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различного</a:t>
            </a: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услуг, 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так же платежи в виде штрафов или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иных</a:t>
            </a: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санкций за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468313" y="4495800"/>
            <a:ext cx="433228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Безвозмездные поступления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трансферты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(средства), предоставляемые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бюджетом другому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5105400" y="5863701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формирующие доходную часть бюджета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003163"/>
            <a:ext cx="2376264" cy="1754326"/>
          </a:xfrm>
          <a:prstGeom prst="rect">
            <a:avLst/>
          </a:prstGeom>
          <a:gradFill>
            <a:gsLst>
              <a:gs pos="0">
                <a:srgbClr val="BFB0D6"/>
              </a:gs>
              <a:gs pos="100000">
                <a:srgbClr val="E7EAFF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</p:spTree>
    <p:extLst>
      <p:ext uri="{BB962C8B-B14F-4D97-AF65-F5344CB8AC3E}">
        <p14:creationId xmlns:p14="http://schemas.microsoft.com/office/powerpoint/2010/main" val="36022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0025" y="227013"/>
            <a:ext cx="8713788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бюджета Дятьковского городского поселения на 2023 год и на плановый период 2024 и 2025 годов</a:t>
            </a:r>
          </a:p>
        </p:txBody>
      </p:sp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7394575" y="1470561"/>
            <a:ext cx="17494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1400" b="1" i="1" dirty="0"/>
              <a:t>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96004"/>
              </p:ext>
            </p:extLst>
          </p:nvPr>
        </p:nvGraphicFramePr>
        <p:xfrm>
          <a:off x="143001" y="1778366"/>
          <a:ext cx="8965504" cy="503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84"/>
                <a:gridCol w="1592005"/>
                <a:gridCol w="1759584"/>
                <a:gridCol w="1424424"/>
                <a:gridCol w="1256847"/>
                <a:gridCol w="1173060"/>
              </a:tblGrid>
              <a:tr h="1150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 / период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7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2021год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(фактическое исполнение)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7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6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7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6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(проект)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7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(проект)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7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7" marB="0" anchor="ctr">
                    <a:gradFill>
                      <a:gsLst>
                        <a:gs pos="0">
                          <a:srgbClr val="7030A0"/>
                        </a:gs>
                        <a:gs pos="100000">
                          <a:srgbClr val="A6B8E0"/>
                        </a:gs>
                      </a:gsLst>
                      <a:lin ang="5400000" scaled="1"/>
                    </a:gradFill>
                  </a:tcPr>
                </a:tc>
              </a:tr>
              <a:tr h="39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342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071,0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227 785,0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162 881,3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923,7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637,2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  <a:tr h="3923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 том числе: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  <a:tr h="1150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90 323,5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300,9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631,7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890,5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771,6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  <a:tr h="77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безвозмездные перечисления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251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747,5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249,6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033,2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865,6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  <a:tr h="39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340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052,4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023,0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881,3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923,7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637,2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  <a:tr h="39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Дефицит (-)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15 238,0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  <a:tr h="3923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Профицит(+)                        + 2 018,6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7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cede406ac27fed4cf52d567dabdc8af327ad6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2142</Words>
  <Application>Microsoft Office PowerPoint</Application>
  <PresentationFormat>Экран (4:3)</PresentationFormat>
  <Paragraphs>487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Лист</vt:lpstr>
      <vt:lpstr>БЮДЖЕТ ДЛЯ ГРАЖДАН    проект  бюджета  Дятьковского городского поселения Дятьковского муниципального района Брянской области на 2023год и на плановый период 2024 и 2025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Открытые государственные информационные ресурсы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 - шаблон презентации с сайта http://presentation-creation.ru</dc:title>
  <dc:creator>obstinate</dc:creator>
  <cp:keywords>Шаблоны презентаций</cp:keywords>
  <dc:description>Шаблон презентации с сайта http://presentation-creation.ru/</dc:description>
  <cp:lastModifiedBy>User</cp:lastModifiedBy>
  <cp:revision>228</cp:revision>
  <cp:lastPrinted>2022-11-23T10:10:50Z</cp:lastPrinted>
  <dcterms:created xsi:type="dcterms:W3CDTF">2017-08-22T16:05:04Z</dcterms:created>
  <dcterms:modified xsi:type="dcterms:W3CDTF">2022-11-23T10:16:18Z</dcterms:modified>
</cp:coreProperties>
</file>